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0C85C-DE82-4AC5-9299-852DB153CE60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2EFCE23C-8654-4B23-B352-A0FD66E43EAC}">
      <dgm:prSet phldrT="[Texto]" custT="1"/>
      <dgm:spPr/>
      <dgm:t>
        <a:bodyPr/>
        <a:lstStyle/>
        <a:p>
          <a:r>
            <a:rPr lang="es-MX" sz="4000" dirty="0" smtClean="0">
              <a:latin typeface="Helvetica" panose="020B0604020202020204" pitchFamily="34" charset="0"/>
              <a:cs typeface="Helvetica" panose="020B0604020202020204" pitchFamily="34" charset="0"/>
            </a:rPr>
            <a:t>Dos posibles significados/ usos</a:t>
          </a:r>
          <a:endParaRPr lang="es-MX" sz="4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2101D9E-7CAE-4A68-8DAF-EA570054C371}" type="parTrans" cxnId="{0A2F271D-5F7E-4074-B97E-41AB9C0E43B3}">
      <dgm:prSet/>
      <dgm:spPr/>
      <dgm:t>
        <a:bodyPr/>
        <a:lstStyle/>
        <a:p>
          <a:endParaRPr lang="es-MX"/>
        </a:p>
      </dgm:t>
    </dgm:pt>
    <dgm:pt modelId="{09DED76D-0A88-40FB-BF73-205FC3714ACD}" type="sibTrans" cxnId="{0A2F271D-5F7E-4074-B97E-41AB9C0E43B3}">
      <dgm:prSet/>
      <dgm:spPr/>
      <dgm:t>
        <a:bodyPr/>
        <a:lstStyle/>
        <a:p>
          <a:endParaRPr lang="es-MX"/>
        </a:p>
      </dgm:t>
    </dgm:pt>
    <dgm:pt modelId="{C176922F-FDA7-4126-AE9A-BC5913E63F7A}">
      <dgm:prSet phldrT="[Texto]" custT="1"/>
      <dgm:spPr/>
      <dgm:t>
        <a:bodyPr/>
        <a:lstStyle/>
        <a:p>
          <a:r>
            <a:rPr lang="es-MX" sz="4000" dirty="0" smtClean="0">
              <a:latin typeface="Helvetica" panose="020B0604020202020204" pitchFamily="34" charset="0"/>
              <a:cs typeface="Helvetica" panose="020B0604020202020204" pitchFamily="34" charset="0"/>
            </a:rPr>
            <a:t>Desequilibrio entre grupos sociales</a:t>
          </a:r>
          <a:endParaRPr lang="es-MX" sz="4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B0A548A-1AA5-44A7-B1E0-59F030986AF6}" type="parTrans" cxnId="{CACE5154-446F-470C-A15E-465B419C3743}">
      <dgm:prSet/>
      <dgm:spPr/>
      <dgm:t>
        <a:bodyPr/>
        <a:lstStyle/>
        <a:p>
          <a:endParaRPr lang="es-MX"/>
        </a:p>
      </dgm:t>
    </dgm:pt>
    <dgm:pt modelId="{6AD2CD9C-F319-4E37-B126-62C971204FE8}" type="sibTrans" cxnId="{CACE5154-446F-470C-A15E-465B419C3743}">
      <dgm:prSet/>
      <dgm:spPr/>
      <dgm:t>
        <a:bodyPr/>
        <a:lstStyle/>
        <a:p>
          <a:endParaRPr lang="es-MX"/>
        </a:p>
      </dgm:t>
    </dgm:pt>
    <dgm:pt modelId="{02FC7D2B-1AAA-43F0-A53B-377854BEE07C}">
      <dgm:prSet phldrT="[Texto]" custT="1"/>
      <dgm:spPr/>
      <dgm:t>
        <a:bodyPr/>
        <a:lstStyle/>
        <a:p>
          <a:r>
            <a:rPr lang="es-MX" sz="4000" dirty="0" smtClean="0">
              <a:latin typeface="Helvetica" panose="020B0604020202020204" pitchFamily="34" charset="0"/>
              <a:cs typeface="Helvetica" panose="020B0604020202020204" pitchFamily="34" charset="0"/>
            </a:rPr>
            <a:t>Como proceso social</a:t>
          </a:r>
          <a:endParaRPr lang="es-MX" sz="4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743CA63-5EBA-4383-9801-95EE30F3D859}" type="parTrans" cxnId="{A73C4004-5679-4789-8109-46E332C47A0F}">
      <dgm:prSet/>
      <dgm:spPr/>
      <dgm:t>
        <a:bodyPr/>
        <a:lstStyle/>
        <a:p>
          <a:endParaRPr lang="es-MX"/>
        </a:p>
      </dgm:t>
    </dgm:pt>
    <dgm:pt modelId="{A6FF5236-03C6-48DB-8CA7-360F4F63F7C7}" type="sibTrans" cxnId="{A73C4004-5679-4789-8109-46E332C47A0F}">
      <dgm:prSet/>
      <dgm:spPr/>
      <dgm:t>
        <a:bodyPr/>
        <a:lstStyle/>
        <a:p>
          <a:endParaRPr lang="es-MX"/>
        </a:p>
      </dgm:t>
    </dgm:pt>
    <dgm:pt modelId="{3C522A35-5E4D-4CAB-AACB-02C65A8A3426}" type="pres">
      <dgm:prSet presAssocID="{DF20C85C-DE82-4AC5-9299-852DB153CE6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189812E-FE2D-4ACD-BC42-3615A85F3485}" type="pres">
      <dgm:prSet presAssocID="{2EFCE23C-8654-4B23-B352-A0FD66E43EAC}" presName="roof" presStyleLbl="dkBgShp" presStyleIdx="0" presStyleCnt="2"/>
      <dgm:spPr/>
      <dgm:t>
        <a:bodyPr/>
        <a:lstStyle/>
        <a:p>
          <a:endParaRPr lang="es-MX"/>
        </a:p>
      </dgm:t>
    </dgm:pt>
    <dgm:pt modelId="{CBF0A2FE-9249-46DD-AE75-91F6BA3DC61C}" type="pres">
      <dgm:prSet presAssocID="{2EFCE23C-8654-4B23-B352-A0FD66E43EAC}" presName="pillars" presStyleCnt="0"/>
      <dgm:spPr/>
      <dgm:t>
        <a:bodyPr/>
        <a:lstStyle/>
        <a:p>
          <a:endParaRPr lang="es-MX"/>
        </a:p>
      </dgm:t>
    </dgm:pt>
    <dgm:pt modelId="{73B4DA9B-EC04-4CB4-AB53-F7263E9109F2}" type="pres">
      <dgm:prSet presAssocID="{2EFCE23C-8654-4B23-B352-A0FD66E43EA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9422D0-AEAE-411D-80D2-DEF341749478}" type="pres">
      <dgm:prSet presAssocID="{02FC7D2B-1AAA-43F0-A53B-377854BEE07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1ADB8B-6D6B-4F87-9FFE-756F10A909F0}" type="pres">
      <dgm:prSet presAssocID="{2EFCE23C-8654-4B23-B352-A0FD66E43EAC}" presName="base" presStyleLbl="dkBgShp" presStyleIdx="1" presStyleCnt="2"/>
      <dgm:spPr/>
      <dgm:t>
        <a:bodyPr/>
        <a:lstStyle/>
        <a:p>
          <a:endParaRPr lang="es-MX"/>
        </a:p>
      </dgm:t>
    </dgm:pt>
  </dgm:ptLst>
  <dgm:cxnLst>
    <dgm:cxn modelId="{A73C4004-5679-4789-8109-46E332C47A0F}" srcId="{2EFCE23C-8654-4B23-B352-A0FD66E43EAC}" destId="{02FC7D2B-1AAA-43F0-A53B-377854BEE07C}" srcOrd="1" destOrd="0" parTransId="{6743CA63-5EBA-4383-9801-95EE30F3D859}" sibTransId="{A6FF5236-03C6-48DB-8CA7-360F4F63F7C7}"/>
    <dgm:cxn modelId="{39A2C4E6-2228-4F70-AFA0-1BE9D6F92097}" type="presOf" srcId="{02FC7D2B-1AAA-43F0-A53B-377854BEE07C}" destId="{C79422D0-AEAE-411D-80D2-DEF341749478}" srcOrd="0" destOrd="0" presId="urn:microsoft.com/office/officeart/2005/8/layout/hList3"/>
    <dgm:cxn modelId="{73CB029C-EF55-418E-BFFB-FA31D1DC2FA5}" type="presOf" srcId="{2EFCE23C-8654-4B23-B352-A0FD66E43EAC}" destId="{E189812E-FE2D-4ACD-BC42-3615A85F3485}" srcOrd="0" destOrd="0" presId="urn:microsoft.com/office/officeart/2005/8/layout/hList3"/>
    <dgm:cxn modelId="{F6A759B1-7FD9-4F5E-8B99-FE940C956B07}" type="presOf" srcId="{C176922F-FDA7-4126-AE9A-BC5913E63F7A}" destId="{73B4DA9B-EC04-4CB4-AB53-F7263E9109F2}" srcOrd="0" destOrd="0" presId="urn:microsoft.com/office/officeart/2005/8/layout/hList3"/>
    <dgm:cxn modelId="{38D460FC-2DEE-47B1-9131-456FFFB4D4CA}" type="presOf" srcId="{DF20C85C-DE82-4AC5-9299-852DB153CE60}" destId="{3C522A35-5E4D-4CAB-AACB-02C65A8A3426}" srcOrd="0" destOrd="0" presId="urn:microsoft.com/office/officeart/2005/8/layout/hList3"/>
    <dgm:cxn modelId="{0A2F271D-5F7E-4074-B97E-41AB9C0E43B3}" srcId="{DF20C85C-DE82-4AC5-9299-852DB153CE60}" destId="{2EFCE23C-8654-4B23-B352-A0FD66E43EAC}" srcOrd="0" destOrd="0" parTransId="{32101D9E-7CAE-4A68-8DAF-EA570054C371}" sibTransId="{09DED76D-0A88-40FB-BF73-205FC3714ACD}"/>
    <dgm:cxn modelId="{CACE5154-446F-470C-A15E-465B419C3743}" srcId="{2EFCE23C-8654-4B23-B352-A0FD66E43EAC}" destId="{C176922F-FDA7-4126-AE9A-BC5913E63F7A}" srcOrd="0" destOrd="0" parTransId="{EB0A548A-1AA5-44A7-B1E0-59F030986AF6}" sibTransId="{6AD2CD9C-F319-4E37-B126-62C971204FE8}"/>
    <dgm:cxn modelId="{4BCAE084-D123-46DC-9C45-BFBB8FAEEF84}" type="presParOf" srcId="{3C522A35-5E4D-4CAB-AACB-02C65A8A3426}" destId="{E189812E-FE2D-4ACD-BC42-3615A85F3485}" srcOrd="0" destOrd="0" presId="urn:microsoft.com/office/officeart/2005/8/layout/hList3"/>
    <dgm:cxn modelId="{2A3E8D42-832A-466B-82C5-6CDD621C69A4}" type="presParOf" srcId="{3C522A35-5E4D-4CAB-AACB-02C65A8A3426}" destId="{CBF0A2FE-9249-46DD-AE75-91F6BA3DC61C}" srcOrd="1" destOrd="0" presId="urn:microsoft.com/office/officeart/2005/8/layout/hList3"/>
    <dgm:cxn modelId="{FA17702B-3945-4798-B635-DA4B327D3E66}" type="presParOf" srcId="{CBF0A2FE-9249-46DD-AE75-91F6BA3DC61C}" destId="{73B4DA9B-EC04-4CB4-AB53-F7263E9109F2}" srcOrd="0" destOrd="0" presId="urn:microsoft.com/office/officeart/2005/8/layout/hList3"/>
    <dgm:cxn modelId="{3441DACF-9268-4CF9-91A5-24DF220376B7}" type="presParOf" srcId="{CBF0A2FE-9249-46DD-AE75-91F6BA3DC61C}" destId="{C79422D0-AEAE-411D-80D2-DEF341749478}" srcOrd="1" destOrd="0" presId="urn:microsoft.com/office/officeart/2005/8/layout/hList3"/>
    <dgm:cxn modelId="{1EE2F7A2-A63A-4576-8EAD-C013ADF3C7B6}" type="presParOf" srcId="{3C522A35-5E4D-4CAB-AACB-02C65A8A3426}" destId="{B91ADB8B-6D6B-4F87-9FFE-756F10A909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9812E-FE2D-4ACD-BC42-3615A85F3485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Dos posibles significados/ usos</a:t>
          </a:r>
          <a:endParaRPr lang="es-MX" sz="4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0"/>
        <a:ext cx="8229600" cy="1357788"/>
      </dsp:txXfrm>
    </dsp:sp>
    <dsp:sp modelId="{73B4DA9B-EC04-4CB4-AB53-F7263E9109F2}">
      <dsp:nvSpPr>
        <dsp:cNvPr id="0" name=""/>
        <dsp:cNvSpPr/>
      </dsp:nvSpPr>
      <dsp:spPr>
        <a:xfrm>
          <a:off x="0" y="1357788"/>
          <a:ext cx="4114799" cy="2851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Desequilibrio entre grupos sociales</a:t>
          </a:r>
          <a:endParaRPr lang="es-MX" sz="4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357788"/>
        <a:ext cx="4114799" cy="2851356"/>
      </dsp:txXfrm>
    </dsp:sp>
    <dsp:sp modelId="{C79422D0-AEAE-411D-80D2-DEF341749478}">
      <dsp:nvSpPr>
        <dsp:cNvPr id="0" name=""/>
        <dsp:cNvSpPr/>
      </dsp:nvSpPr>
      <dsp:spPr>
        <a:xfrm>
          <a:off x="4114800" y="1357788"/>
          <a:ext cx="4114799" cy="2851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Como proceso social</a:t>
          </a:r>
          <a:endParaRPr lang="es-MX" sz="4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14800" y="1357788"/>
        <a:ext cx="4114799" cy="2851356"/>
      </dsp:txXfrm>
    </dsp:sp>
    <dsp:sp modelId="{B91ADB8B-6D6B-4F87-9FFE-756F10A909F0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01B35-6BF4-4F2B-B119-701D791EE0F8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FA67-E5E5-440C-9714-41B2F9226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95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EFA67-E5E5-440C-9714-41B2F9226F3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82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EFA67-E5E5-440C-9714-41B2F9226F31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02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5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5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47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97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00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54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8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7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11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6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60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3726-8EF9-4EF0-8372-C4C22D1AA4FA}" type="datetimeFigureOut">
              <a:rPr lang="es-MX" smtClean="0"/>
              <a:pPr/>
              <a:t>06/07/2018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BEEF-2EFE-43F7-97D0-B441C4FDE2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95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3600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36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MX" sz="3600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36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 racismo: un discernimiento necesario</a:t>
            </a:r>
            <a:endParaRPr lang="es-MX" sz="3600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Alejandro Campos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58204" cy="4972072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acuerdo a un grupo de reconocidos académicos, el término racismo se popularizó en la década de los años treinta del siglo pasado. Su primera definición se asoció a la emergencia de doctrinas de Estado basadas explícitamente en la superioridad racial. 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particular, la noción de racismo surgió como una forma de llamar a la adopción de doctrinas supremacistas por parte del Estado alemán, en su desafortunado período nacional socialista comprendido entre 1933 y 1945.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 bien la realidad descrita por dicho concepto existía con anterioridad a su popularización, es solo en ese decenio cuando comenzaría a denominársele recurrentemente como racismo. Previamente la forma más común para nombrar prácticas de desequilibrio de poder entre grupos racializados era el de relaciones de raza. 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racismo es una muy peculiar manera no solo de dar significado a la biodiversidad y </a:t>
            </a:r>
            <a:r>
              <a:rPr lang="es-MX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sociodiversidad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humanas, como hace el </a:t>
            </a:r>
            <a:r>
              <a:rPr lang="es-MX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sino también de ubicarlas en un cierto orden. El racismo implica una jerarquización de las categorías, es decir, no solo una delimitación, sino una organización de acuerdo a una gradualidad de cualidades (morales, intelectuales, civilizatorias, psicológicas, biológicas). 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racismo es por definición </a:t>
            </a:r>
            <a:r>
              <a:rPr lang="es-MX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racialista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igual que el concepto “</a:t>
            </a:r>
            <a:r>
              <a:rPr lang="es-MX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racialista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”, el racismo parte del supuesto de la existencia de las razas. Entiende la biodiversidad y la </a:t>
            </a:r>
            <a:r>
              <a:rPr lang="es-MX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sociodiversidad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como naturalmente organizadas en razas, a las cuales percibe como fijas y atemporales. Su principal diferencia con el término </a:t>
            </a:r>
            <a:r>
              <a:rPr lang="es-MX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 introducir la idea de desigualdad entre las categorías raciales.</a:t>
            </a:r>
          </a:p>
          <a:p>
            <a:pPr algn="just"/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Contrastando conceptos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58204" cy="4900634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 el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deben entenderse como condiciones necesarias mas no suficientes para la emergencia del racismo.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Todo proceso de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 conduce necesariamente a la implementación de una lógica o prácticas racistas, y todo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 deriva necesariamente en una jerarquización de las categorías. Al mismo tiempo el racismo no debe percibirse como una consecuencia inevitable de la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 el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diferencia del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el cual pertenece principalmente al orden de lo epistemológico, el racismo no solo es una forma de otorgar significado a la diversidad, sino también un principio de acción y una práctica fundada en supuestos cuyas consecuencias resultan de una severidad trágica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Contrastando conceptos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contraste con la discutible inocuidad política, económica, cultural y moral del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el racismo es político por derecho propio, lo cual irremediablemente lo asocia a lógicas de confrontación y sometimiento, prácticas de exclusión e inclusión. 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racismo es también profundamente económico, siempre genera un desequilibrio y se nutre de él. 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racismo contiene, un importante componente culturalista, discierne entre culturas superiores y virtuosas, y culturas inferiores y abyectas. 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 último, el racismo es esquivo a toda neutralidad axiológica. Otorga a algunos el derecho moral de someter y regular, y a otros el deber moral de obedecer y ser guiados. 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Algunas conclusiones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329642" cy="4829196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Advertir la existencia del concepto 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por ejemplo, nos ayuda a tomar conciencia no solo sobre los procesos que intervienen en la producción social de las razas, sino también sobre la complejidad que los acompaña. 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Generalmente, tiende a olvidarse que las razas no están ahí, que su evidencia es engañosa, que su permanencia no resiste el desafío de sus ajustes históricos o que su universalidad flaquea frente al capricho del contexto. </a:t>
            </a: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Tiende a olvidarse, de igual forma, que las razas se producen desde diferentes fuentes, cuyas agendas ocasionalmente convergen, pero que obedecen a formaciones discursivas diversas, no siempre coordinadas, no siempre operando en una lógica de mutuo reforzamiento. 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MX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s-MX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 concepto de </a:t>
            </a:r>
            <a:r>
              <a:rPr lang="es-MX" sz="3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ayuda a establecer una distinción muy necesaria entre, por un lado, la dimensión epistemológica de darle significado a la diversidad humana y, por el otro, el proyecto político, económico y cultural enfocado en establecer jerarquías entre grupos diferenciables que caracteriza al racismo.</a:t>
            </a:r>
          </a:p>
          <a:p>
            <a:r>
              <a:rPr lang="es-MX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idea de </a:t>
            </a:r>
            <a:r>
              <a:rPr lang="es-MX" sz="3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 de gran provecho para identificar cómo el énfasis en la dimensión política del racismo puede conducirnos no solo a retomar acríticamente las categorías raciales, sino también a celebrar la utilidad estratégica del concepto de </a:t>
            </a:r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raza</a:t>
            </a:r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noción de </a:t>
            </a:r>
            <a:r>
              <a:rPr lang="es-MX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nos ayuda a entender cómo la recuperación política de las categorías raciales por parte del activismo anti-racista y la utilización de modelos </a:t>
            </a:r>
            <a:r>
              <a:rPr lang="es-MX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racialistas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asistenciales por parte de instituciones de gobierno local, regional e internacional, juegan un papel sumamente activo en la </a:t>
            </a:r>
            <a:r>
              <a:rPr lang="es-MX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los grupos humanos. </a:t>
            </a:r>
          </a:p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Contribuye, además, a sacar a la luz cómo en su afán de revertir desigualdades e inequidades, ambas posturas necesitan clasificar a los seres humanos en razas, distinguir lo que los diferencia, e identificar sus trayectorias históricas de una manera monolítica y algunas veces, esencialista.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14490"/>
            <a:ext cx="8472518" cy="5043510"/>
          </a:xfrm>
        </p:spPr>
        <p:txBody>
          <a:bodyPr>
            <a:normAutofit fontScale="25000" lnSpcReduction="20000"/>
          </a:bodyPr>
          <a:lstStyle/>
          <a:p>
            <a:r>
              <a:rPr lang="es-MX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inclusión del concepto de racismo en este análisis facilita la identificación de cadenas relacionales o procesos de mutuo condicionamiento. En lo particular, ayuda a poner en perspectiva a los otros conceptos analizados en este ensayo.</a:t>
            </a:r>
          </a:p>
          <a:p>
            <a:r>
              <a:rPr lang="es-MX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 de suma importancia entender los vínculos que existen entre </a:t>
            </a:r>
            <a:r>
              <a:rPr lang="es-MX" sz="8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como la producción de lo racial, el </a:t>
            </a:r>
            <a:r>
              <a:rPr lang="es-MX" sz="8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como su adopción acrítica, y el racismo, como su politización perversa. El reconocimiento de esta relación puede contribuir a que aquellos interesados en las políticas del anti-racismo superen el desdén por la auto-reflexividad epistemológica.</a:t>
            </a:r>
          </a:p>
          <a:p>
            <a:r>
              <a:rPr lang="es-MX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Traer la </a:t>
            </a:r>
            <a:r>
              <a:rPr lang="es-MX" sz="8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 el </a:t>
            </a:r>
            <a:r>
              <a:rPr lang="es-MX" sz="8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como parte de la ecuación, nos ayuda a no distraernos con la inmediatez de lo político y a tomar con mayor seriedad los condicionantes más perdurables y resistentes del desbalance de poder que intentamos cuestionar y desestabilizar. </a:t>
            </a:r>
          </a:p>
          <a:p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¿Por qué distinguirlos?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principal valor de todas estas distinciones es ubicar las complicidades involuntarias y los puntos ciegos que podemos tener todos aquellos que nos interesamos en las políticas del </a:t>
            </a:r>
            <a:r>
              <a:rPr lang="es-MX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antiracismo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Resulta común que en el afán de combatir el racismo y revertir sus consecuencias, se reproduzcan elementos, lógicas y esquemas epistemológicos que prestan muy poca atención a cómo se dejan intactas sus condiciones de posibilidad. </a:t>
            </a:r>
          </a:p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También resulta recurrente que la urgencia de intervenir políticamente nos hace descuidar la auto-reflexividad sobre lo que hacemos, nombramos y consideramos como un imperativo.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25664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 err="1" smtClean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[Desequilibrio entre grupos sociales)</a:t>
            </a:r>
            <a:endParaRPr lang="es-MX" sz="3200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“Desequilibrio entre grupos sociales, [que implica] una desproporción en el acceso a bienes recursos, servicios, derecho a un tratamiento igual.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 por sentada la existencia de las razas como una realidad y categoría pre-existente a la relación entre grupos en </a:t>
            </a:r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desequilibrio.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 utilizado en políticas públicas o demandas de movimientos sociales cuyo foco es inequidad y desigualdad entre grupos </a:t>
            </a:r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sociales.</a:t>
            </a:r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[como proceso social]</a:t>
            </a:r>
            <a:endParaRPr lang="es-MX" sz="3200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es-MX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s-MX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acialización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 define como la producción social de los grupos humanos en términos raciales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Supone que las razas son un constructo social histórico, ontológicamente vacío, resultado de procesos complejos de identificación, distinción y diferenciación de los seres humanos de acuerdo a criterios fenotípicos, culturales, lingüísticos, regionales, ancestrales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s-MX" sz="3200" dirty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[como proceso social]</a:t>
            </a:r>
            <a:endParaRPr lang="es-MX" sz="3200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 segunda acepción concibe a las razas como categorías creadas por y no pre-existentes a la relación entre grupos en desequilibrio,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esta segunda definición no existen grupos raciales per se, sino solamente grupos socialmente racializados como resultado de prácticas, doctrinas y voluntariosas producciones de saber.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Reconoce que los procesos de producción de las razas son relacionales: para que «exista» un grupo racial, sea este en términos «biológicos» o culturales, debe producirse su Otro.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es-MX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puede definirse como la creencia en la existencia y </a:t>
            </a:r>
            <a:r>
              <a:rPr lang="es-MX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facticidad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las razas. 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 uno de los principales resultados de los procesos de </a:t>
            </a:r>
            <a:r>
              <a:rPr lang="es-MX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racialización</a:t>
            </a:r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o lo que es lo mismo, una muestra de su eficacia en la producción de la realidad social.</a:t>
            </a:r>
          </a:p>
          <a:p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implica el tratamiento de las tipologías raciales como sentido común. Se materializa en el acto de percibir a las razas como evidentes y tangibles; no como una consecuencia, sino como una causa o una variable independiente.</a:t>
            </a:r>
            <a:endParaRPr lang="es-MX" sz="2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MX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 implica necesariamente una visión jerarquizada de las tipologías raciales. </a:t>
            </a:r>
            <a:r>
              <a:rPr lang="es-MX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 que lo caracteriza es ser la condición básica o el fundamento mismo del pensamiento racial, es decir, la tendencia a percibir a los seres humanos como distinguibles de acuerdo a categorías discernibles de sujeto: categorías raciales. </a:t>
            </a:r>
            <a:endParaRPr lang="es-MX" sz="31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31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 con categorías que </a:t>
            </a:r>
            <a:r>
              <a:rPr lang="es-MX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homogeneizan</a:t>
            </a:r>
            <a:r>
              <a:rPr lang="es-MX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los grupos hacia su interior y los </a:t>
            </a:r>
            <a:r>
              <a:rPr lang="es-MX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heterogeneizan</a:t>
            </a:r>
            <a:r>
              <a:rPr lang="es-MX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hacia el exterior: a un afro-descendiente se le percibe como similar racialmente a otro afro-descendiente y distinto racialmente a un no- afro-descendiente, por ejemplo.</a:t>
            </a:r>
          </a:p>
          <a:p>
            <a:pPr algn="just"/>
            <a:endParaRPr lang="es-MX" dirty="0" smtClean="0"/>
          </a:p>
          <a:p>
            <a:pPr algn="just"/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E980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endParaRPr lang="es-MX" dirty="0">
              <a:solidFill>
                <a:srgbClr val="E980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58204" cy="4972072"/>
          </a:xfrm>
        </p:spPr>
        <p:txBody>
          <a:bodyPr>
            <a:normAutofit/>
          </a:bodyPr>
          <a:lstStyle/>
          <a:p>
            <a:r>
              <a:rPr lang="es-MX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Racialismo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en otras palabras, es una muy peculiar manera de dar significado a la biodiversidad y </a:t>
            </a:r>
            <a:r>
              <a:rPr lang="es-MX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sociodiversidad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humanas.</a:t>
            </a:r>
          </a:p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autor piensa que este particular principio de dar significado y orden a la biodiversidad humana se debe tanto a la naturalización acrítica de un modelo de ordenamiento de los seres humanos emergido a finales del siglo XVIII y consolidado a lo largo del siglo XIX, como a la relativamente reciente recuperación de las categorías raciales en calidad de objeto de indagación académica, activismo político y diseño de políticas públicas.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1597</Words>
  <Application>Microsoft Office PowerPoint</Application>
  <PresentationFormat>Presentación en pantalla (4:3)</PresentationFormat>
  <Paragraphs>68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1_Tema de Office</vt:lpstr>
      <vt:lpstr>Racialización, racialismo y racismo: un discernimiento necesario</vt:lpstr>
      <vt:lpstr>¿Por qué distinguirlos?</vt:lpstr>
      <vt:lpstr>Racialización</vt:lpstr>
      <vt:lpstr>Racialización  [Desequilibrio entre grupos sociales)</vt:lpstr>
      <vt:lpstr>Racialización [como proceso social]</vt:lpstr>
      <vt:lpstr>Racialización [como proceso social]</vt:lpstr>
      <vt:lpstr>Racialismo</vt:lpstr>
      <vt:lpstr>Racialismo</vt:lpstr>
      <vt:lpstr>Racialismo</vt:lpstr>
      <vt:lpstr>Racismo</vt:lpstr>
      <vt:lpstr>Racismo</vt:lpstr>
      <vt:lpstr>Racismo</vt:lpstr>
      <vt:lpstr>Contrastando conceptos</vt:lpstr>
      <vt:lpstr>Contrastando conceptos</vt:lpstr>
      <vt:lpstr>Algunas conclusiones</vt:lpstr>
      <vt:lpstr>Racialización:</vt:lpstr>
      <vt:lpstr>Racialismo</vt:lpstr>
      <vt:lpstr>Racialismo</vt:lpstr>
      <vt:lpstr>Racismo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Racialización, racialismo y racismo: un discernimiento necesario</dc:title>
  <dc:creator>usuario</dc:creator>
  <cp:lastModifiedBy>Mariana Guevara</cp:lastModifiedBy>
  <cp:revision>34</cp:revision>
  <dcterms:created xsi:type="dcterms:W3CDTF">2018-06-25T02:53:26Z</dcterms:created>
  <dcterms:modified xsi:type="dcterms:W3CDTF">2018-07-06T17:38:57Z</dcterms:modified>
</cp:coreProperties>
</file>