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2" r:id="rId5"/>
    <p:sldId id="261" r:id="rId6"/>
    <p:sldId id="260" r:id="rId7"/>
    <p:sldId id="267" r:id="rId8"/>
    <p:sldId id="266" r:id="rId9"/>
    <p:sldId id="265" r:id="rId10"/>
    <p:sldId id="264" r:id="rId11"/>
    <p:sldId id="272" r:id="rId12"/>
    <p:sldId id="263" r:id="rId13"/>
    <p:sldId id="271" r:id="rId14"/>
    <p:sldId id="270" r:id="rId15"/>
    <p:sldId id="269" r:id="rId16"/>
    <p:sldId id="268" r:id="rId17"/>
    <p:sldId id="283" r:id="rId18"/>
    <p:sldId id="273" r:id="rId19"/>
    <p:sldId id="282" r:id="rId20"/>
    <p:sldId id="281" r:id="rId21"/>
    <p:sldId id="280" r:id="rId22"/>
    <p:sldId id="279" r:id="rId23"/>
    <p:sldId id="278" r:id="rId24"/>
    <p:sldId id="277" r:id="rId25"/>
    <p:sldId id="276" r:id="rId26"/>
    <p:sldId id="275" r:id="rId27"/>
    <p:sldId id="274" r:id="rId28"/>
    <p:sldId id="290" r:id="rId29"/>
    <p:sldId id="289" r:id="rId30"/>
    <p:sldId id="288" r:id="rId31"/>
    <p:sldId id="287" r:id="rId32"/>
    <p:sldId id="286" r:id="rId33"/>
    <p:sldId id="285" r:id="rId34"/>
    <p:sldId id="284" r:id="rId35"/>
    <p:sldId id="292" r:id="rId36"/>
    <p:sldId id="291" r:id="rId37"/>
    <p:sldId id="293" r:id="rId3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A95C2-889A-4E63-B7DD-C665E942CB87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34FE0-5ACB-4184-8459-A33D45BC4C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79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265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055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247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297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001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354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987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979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111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961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860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E84EB-11C6-467D-800F-7467C345DDE2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095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85A100-793F-4FF3-BA9A-99347B88FD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Racismos y xenofobia en la prensa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F9F007-B85F-4A18-97D8-4BB17A4DE2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Módulo 2 “Racismo y xenofobia en México”</a:t>
            </a:r>
          </a:p>
          <a:p>
            <a:r>
              <a:rPr 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Sesión 2.6 “Racismos y xenofilias en los medios de comunicación”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22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10. Imagen del libro José Ángel Espinoza, </a:t>
            </a:r>
            <a:r>
              <a:rPr lang="es-MX" sz="2800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ejemplo de Sonora,</a:t>
            </a:r>
            <a:r>
              <a:rPr lang="es-MX" sz="28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población China, </a:t>
            </a:r>
            <a:r>
              <a:rPr lang="es-MX" sz="2800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1932</a:t>
            </a:r>
            <a:endParaRPr lang="es-MX" sz="2800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2" descr="C:\Users\ines\Pictures\Mis escaneos\2012-05 (may)\escanear00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r="2726" b="2149"/>
          <a:stretch/>
        </p:blipFill>
        <p:spPr bwMode="auto">
          <a:xfrm>
            <a:off x="1114553" y="1998663"/>
            <a:ext cx="691489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25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11. Andrés </a:t>
            </a:r>
            <a:r>
              <a:rPr lang="es-MX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Audiffred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Sin título,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1951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5166"/>
            <a:ext cx="8229600" cy="43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Autofit/>
          </a:bodyPr>
          <a:lstStyle/>
          <a:p>
            <a:r>
              <a:rPr lang="es-MX" sz="32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12. Andrés </a:t>
            </a:r>
            <a:r>
              <a:rPr lang="es-MX" sz="3200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Audiffred</a:t>
            </a:r>
            <a:r>
              <a:rPr lang="es-MX" sz="32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“Propuesta para el monumento a la Raza”</a:t>
            </a:r>
            <a:r>
              <a:rPr lang="es-MX" sz="3200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El Universal</a:t>
            </a:r>
            <a:r>
              <a:rPr lang="es-MX" sz="32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sz="3200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1952</a:t>
            </a:r>
            <a:endParaRPr lang="es-MX" sz="3200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2965" b="6348"/>
          <a:stretch/>
        </p:blipFill>
        <p:spPr>
          <a:xfrm>
            <a:off x="2627784" y="1772816"/>
            <a:ext cx="3888432" cy="49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13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13. Andrés </a:t>
            </a:r>
            <a:r>
              <a:rPr lang="es-MX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Audiffred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sin título,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1953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1" r="878" b="4788"/>
          <a:stretch/>
        </p:blipFill>
        <p:spPr>
          <a:xfrm>
            <a:off x="2771800" y="1709497"/>
            <a:ext cx="3528392" cy="500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4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14. Rafael Freyre, “Día de los reyes”,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Excélsior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enero 6,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1953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88073"/>
            <a:ext cx="3456384" cy="51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6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15. Antonio Arias Bernal, “Labor de convencimiento”,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Excélsior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1954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6" y="1628800"/>
            <a:ext cx="3672408" cy="51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61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16. Andrés </a:t>
            </a:r>
            <a:r>
              <a:rPr lang="es-MX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Audiffred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sin título,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Universal, 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junio 22,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1954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" t="2965" r="811" b="1575"/>
          <a:stretch/>
        </p:blipFill>
        <p:spPr>
          <a:xfrm>
            <a:off x="2123728" y="1844824"/>
            <a:ext cx="4896544" cy="48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28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17. Ángel Zamarripa “Facha”, “La Peste Roja en Hong Kong, @1956, </a:t>
            </a:r>
            <a:r>
              <a:rPr lang="es-MX" sz="2800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Últimas </a:t>
            </a:r>
            <a:r>
              <a:rPr lang="es-MX" sz="2800" i="1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noticias</a:t>
            </a:r>
            <a:endParaRPr lang="es-MX" sz="2800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1772816"/>
            <a:ext cx="3384376" cy="500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43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18. Eduardo del Río “</a:t>
            </a:r>
            <a:r>
              <a:rPr lang="es-MX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Rius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”, “Distinción”,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1965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18264"/>
            <a:ext cx="5904656" cy="51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27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19. Abel Quezada, “El Indio (II)”,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Excélsior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1967 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4324" r="6399" b="6303"/>
          <a:stretch/>
        </p:blipFill>
        <p:spPr>
          <a:xfrm>
            <a:off x="2987824" y="1665423"/>
            <a:ext cx="3168352" cy="519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2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 Francisco Calderón, “Niñerías”,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Norte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agosto 22, 1993.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Detalle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1" y="3068960"/>
            <a:ext cx="754003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58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20. Abel Quezada, “La Raza y el Racismo (IV)”,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Excélsior,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1971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3814" r="4389" b="5499"/>
          <a:stretch/>
        </p:blipFill>
        <p:spPr>
          <a:xfrm>
            <a:off x="2951820" y="1727429"/>
            <a:ext cx="3240360" cy="51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11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21. Abel Quezada, “Los enemigos Dentro”,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Excélsior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1973 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3814" r="4912" b="5499"/>
          <a:stretch/>
        </p:blipFill>
        <p:spPr>
          <a:xfrm>
            <a:off x="3059832" y="1700808"/>
            <a:ext cx="3024336" cy="492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3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Autofit/>
          </a:bodyPr>
          <a:lstStyle/>
          <a:p>
            <a:r>
              <a:rPr lang="es-MX" sz="36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22. y 23. Abel Quezada, “La Venganza del Charro (I y IV)”, </a:t>
            </a:r>
            <a:r>
              <a:rPr lang="es-MX" sz="3600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Excélsior</a:t>
            </a:r>
            <a:r>
              <a:rPr lang="es-MX" sz="36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sz="3600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1974</a:t>
            </a:r>
            <a:endParaRPr lang="es-MX" sz="3600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3182" r="5576" b="4541"/>
          <a:stretch/>
        </p:blipFill>
        <p:spPr>
          <a:xfrm>
            <a:off x="611560" y="1765349"/>
            <a:ext cx="3168352" cy="51045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5060" r="4453" b="5119"/>
          <a:stretch/>
        </p:blipFill>
        <p:spPr>
          <a:xfrm>
            <a:off x="4860032" y="1745432"/>
            <a:ext cx="324036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58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24. Sergio </a:t>
            </a:r>
            <a:r>
              <a:rPr lang="es-MX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Iracheta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“Sudáfrica”,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1976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1700808"/>
            <a:ext cx="3528392" cy="504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1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25. Rogelio Naranjo, “De cacería”,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Universal,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1981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1980" r="5129" b="5183"/>
          <a:stretch/>
        </p:blipFill>
        <p:spPr>
          <a:xfrm>
            <a:off x="3239852" y="1772816"/>
            <a:ext cx="2664296" cy="49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61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26. Rogelio Naranjo, “María”,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1979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74849"/>
            <a:ext cx="2880320" cy="51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94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27. Helio Flores, “Mercado Negro”, 1982 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5115" b="4789"/>
          <a:stretch/>
        </p:blipFill>
        <p:spPr>
          <a:xfrm>
            <a:off x="2843808" y="1715902"/>
            <a:ext cx="3456384" cy="51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73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28. Abel Quezada, “Una fea palabra (I)”,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Novedades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1986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3182" r="5175" b="4541"/>
          <a:stretch/>
        </p:blipFill>
        <p:spPr>
          <a:xfrm>
            <a:off x="2987824" y="1738641"/>
            <a:ext cx="3168352" cy="51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6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29. Paco Calderón, “Al Diablo todo”,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Norte,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1990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2223" b="2317"/>
          <a:stretch/>
        </p:blipFill>
        <p:spPr>
          <a:xfrm>
            <a:off x="2481078" y="1700808"/>
            <a:ext cx="4181844" cy="501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80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30.  Helio Flores, “500 años después”,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1992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67923"/>
            <a:ext cx="2880320" cy="519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56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 “</a:t>
            </a:r>
            <a:r>
              <a:rPr lang="es-MX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Aguila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”, “Apunte del natural”,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Universal,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1918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60260"/>
            <a:ext cx="5112568" cy="49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27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31. Paco Calderón, “Gentilicios”,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Norte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1993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1591" r="3581"/>
          <a:stretch/>
        </p:blipFill>
        <p:spPr>
          <a:xfrm>
            <a:off x="2447764" y="1705029"/>
            <a:ext cx="4248472" cy="515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15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32. Paco Calderón, “Identidad”,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Norte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1993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2223" r="2701" b="726"/>
          <a:stretch/>
        </p:blipFill>
        <p:spPr>
          <a:xfrm>
            <a:off x="2339752" y="1620803"/>
            <a:ext cx="4464496" cy="523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76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33. Helio Flores, “</a:t>
            </a:r>
            <a:r>
              <a:rPr lang="es-MX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Chiapatistas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”,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1994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1602349"/>
            <a:ext cx="3384376" cy="52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75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34. 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Paco Calderón, “Pedigrí”,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Reforma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1994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3814" r="4073"/>
          <a:stretch/>
        </p:blipFill>
        <p:spPr>
          <a:xfrm>
            <a:off x="2411760" y="1633985"/>
            <a:ext cx="4320480" cy="52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94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35. 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Paco Calderón, “Ni moda”,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Reforma, 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1996 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t="5405" r="3056" b="2318"/>
          <a:stretch/>
        </p:blipFill>
        <p:spPr>
          <a:xfrm>
            <a:off x="2411760" y="1637420"/>
            <a:ext cx="4320480" cy="52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02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36. Paco Calderón, “Mi marciano favorito”,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Reforma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2002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2224" r="3537" b="3908"/>
          <a:stretch/>
        </p:blipFill>
        <p:spPr>
          <a:xfrm>
            <a:off x="2447764" y="1635921"/>
            <a:ext cx="4248472" cy="52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7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Referencias de las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imágenes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>
            <a:noAutofit/>
          </a:bodyPr>
          <a:lstStyle/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Calderón, “Niñerías”,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lata del domingo,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México, FCE, 2003, p. 63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“Águila”, “Apunte del natural”,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 años de caricatura en México de El Universal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México, El Universal, 1988, t.1, p. 62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identificado, “Caminando”,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 años de caricatura…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t. 1, p. 106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Jesús Acosta “Dux” y Hugo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Tilghman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“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Foxi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“Mamerto y sus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conocencias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Universal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26 febrero 1928, 4ª sección, p.1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Cayetano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Caloca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Valle, “Temerosos”,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Universal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mayo 6, 1928, 4ª sección, p. 3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Antonio León, “Indias Modernas”,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 años de caricatura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…, t.1, p.169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Autor desconocido,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Nacional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mayo 6, 1928, 4ª sección, p. 3</a:t>
            </a:r>
          </a:p>
          <a:p>
            <a:pPr>
              <a:buFontTx/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Autor desconocido, tomada del libro José Ángel Espinoza,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ejemplo de Sonora,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población China, 1932</a:t>
            </a:r>
          </a:p>
          <a:p>
            <a:pPr>
              <a:buFontTx/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Autor desconocido, tomada del libro José Ángel Espinoza,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ejemplo de Sonora,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población China, 1932</a:t>
            </a:r>
          </a:p>
          <a:p>
            <a:pPr>
              <a:buFontTx/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Autor desconocido, tomada del libro José Ángel Espinoza,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ejemplo de Sonora,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población China, 1932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Andrés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Audiffred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Sin título, en,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 años de caricatura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…, t. 2, p. 54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Andrés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Audiffred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Sin título, en,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 años de caricatura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…, t. 2, p. 59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Andrés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Audiffred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Sin título, en,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 años de caricatura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…, t. 2, p. 61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Rafael Freyre, “Día de reyes”,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Siete dibujantes con una idea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sin pie de imprenta, 1954, sin página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Antonio Arias Bernal, “Labor de convencimiento,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Siete dibujantes con una idea.</a:t>
            </a: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Andrés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Audiffred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Sin título,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Siete dibujantes con una idea.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AutoNum type="arabicPeriod"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Facha “La peste roja en Hong Kong”,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Variaciones sobre un tema.  30 caricaturas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sin pie de imprenta, 1954, sin </a:t>
            </a:r>
            <a:r>
              <a:rPr lang="es-MX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página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15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Referencias de las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imágenes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18.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Rius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“Distinción”,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 años de caricatura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…, t. 2 p. 114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19. Abel Quezada, “El indio (II)”,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Abel Quezada. El Mexicano. Los mejores cartones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México, Planeta, 1999, p. 28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20. Abel Quezada, “La raza y el racismo (IV)”, en </a:t>
            </a:r>
            <a:r>
              <a:rPr lang="es-MX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ibid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., p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25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21. Abel Quezada, “Los enemigos dentro,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ibíd.,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p. 19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22. Abel Quezada, “La venganza del charro (I)”,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., p. 147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23. Abel Quezada, “La venganza del charro (IV)”,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ibíd.,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p.150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23.Abel Quezada, “Una fea palabra (I)”,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p. 161.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24.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Iracheta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“Sudáfrica”,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 años de caricatura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…, t. 2,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Cit., p. 183.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25. Rogelio Naranjo, “De cacería”,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p. 199.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26. Rogelio Naranjo “María”,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p. 192.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27. Helio Flores, “Mercado Negro”, 1982,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Helio Flores. 50 años de cartones, crítica y humor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Universidad Veracruzana, El Universal, 2011, p 75.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28. Abel Quezada, “Una fea palabra (I)”,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p. 161.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29. Calderón, “Al diablo todo”, 1996,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ibíd.,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p. 259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30. Helio Flores, “500 años después”, 1992,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p. 130.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31. Calderón, “Gentilicio”, 1996,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ibíd.,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p. 171.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32. Calderón, “Identidad”, 1992,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lata del domingo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Cit., p. 24.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33. Helio Flores, “</a:t>
            </a:r>
            <a:r>
              <a:rPr lang="es-MX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Chiapatistas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1994, en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p. 134.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34. Calderón, “Pedigrí”, 1994,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p. 30.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35. Calderón, “Ni moda”, 1996,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ibíd.,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36. Calderón, “Mi marciano favorito”, 2002, </a:t>
            </a:r>
            <a:r>
              <a:rPr lang="es-MX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ibíd.,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p. 171</a:t>
            </a:r>
            <a:r>
              <a:rPr lang="es-MX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8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 No identificado, “Caminando”,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Universal,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1926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816"/>
            <a:ext cx="3923409" cy="482453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012160" y="5380672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Ella: Ay!... Vida!... Ya me cansé de seguirlo…</a:t>
            </a:r>
          </a:p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Él: ¡Pos… pásese </a:t>
            </a:r>
            <a:r>
              <a:rPr lang="es-MX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pa’delante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 yo la sigo!...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2584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 Dux y </a:t>
            </a:r>
            <a:r>
              <a:rPr lang="es-MX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Foxi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“Mamerto y sus </a:t>
            </a:r>
            <a:r>
              <a:rPr lang="es-MX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conocencias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1928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1" t="4162" r="1184" b="22401"/>
          <a:stretch/>
        </p:blipFill>
        <p:spPr>
          <a:xfrm>
            <a:off x="457200" y="2596234"/>
            <a:ext cx="8229600" cy="333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 Cayetano </a:t>
            </a:r>
            <a:r>
              <a:rPr lang="es-MX" dirty="0" err="1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Caloca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Valle, “Temerosos”,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1928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03" t="1590" r="3701" b="2950"/>
          <a:stretch/>
        </p:blipFill>
        <p:spPr>
          <a:xfrm>
            <a:off x="3563888" y="1829224"/>
            <a:ext cx="5124569" cy="473037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1560" y="4528271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Hombre no teniendo chamba deberíamos dedicarnos al box.</a:t>
            </a:r>
          </a:p>
          <a:p>
            <a:pPr marL="285750" indent="-285750">
              <a:buFontTx/>
              <a:buChar char="-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¡Eso nunca! Con eso le desfiguran a uno mucho la cara</a:t>
            </a:r>
            <a:r>
              <a:rPr 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2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6. No identificado, “Se clama en el Noroeste contra la inmigración china que arrebata el trabajo al obrero mexicano”, </a:t>
            </a:r>
            <a:r>
              <a:rPr lang="es-MX" sz="2800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Nacional</a:t>
            </a:r>
            <a:r>
              <a:rPr lang="es-MX" sz="28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1929</a:t>
            </a:r>
            <a:r>
              <a:rPr lang="es-MX" sz="2800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s-MX" sz="2800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8074" r="34274" b="22018"/>
          <a:stretch/>
        </p:blipFill>
        <p:spPr>
          <a:xfrm>
            <a:off x="2627784" y="1700808"/>
            <a:ext cx="3888432" cy="49028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00157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7. Antonio León, “Indias Modernas”, </a:t>
            </a:r>
            <a:r>
              <a:rPr lang="es-MX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Universal</a:t>
            </a:r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1931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4176464" cy="482282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08104" y="5190318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-Y es Cierto que su Viejo de </a:t>
            </a:r>
            <a:r>
              <a:rPr lang="es-MX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Aste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 </a:t>
            </a:r>
            <a:r>
              <a:rPr lang="es-MX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Guen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Charro?</a:t>
            </a:r>
          </a:p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-No se Dice Charro, se Dice “</a:t>
            </a:r>
            <a:r>
              <a:rPr lang="es-MX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Cow-Boy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”…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1943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 y 9. Imágenes del libro José Ángel Espinoza, </a:t>
            </a:r>
            <a:r>
              <a:rPr lang="es-MX" sz="2800" i="1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ejemplo de Sonora,</a:t>
            </a:r>
            <a:r>
              <a:rPr lang="es-MX" sz="2800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población China, </a:t>
            </a:r>
            <a:r>
              <a:rPr lang="es-MX" sz="2800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1932</a:t>
            </a:r>
            <a:endParaRPr lang="es-MX" sz="2800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8588" t="27300" r="40150" b="26501"/>
          <a:stretch>
            <a:fillRect/>
          </a:stretch>
        </p:blipFill>
        <p:spPr bwMode="auto">
          <a:xfrm>
            <a:off x="457200" y="1844824"/>
            <a:ext cx="3829509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ines\Pictures\Mis escaneos\2012-05 (may)\escanear0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r="5698" b="4073"/>
          <a:stretch/>
        </p:blipFill>
        <p:spPr bwMode="auto">
          <a:xfrm>
            <a:off x="4427984" y="1844824"/>
            <a:ext cx="443155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2338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1332</Words>
  <Application>Microsoft Office PowerPoint</Application>
  <PresentationFormat>Presentación en pantalla (4:3)</PresentationFormat>
  <Paragraphs>82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Calibri</vt:lpstr>
      <vt:lpstr>Helvetica</vt:lpstr>
      <vt:lpstr>Tema de Office</vt:lpstr>
      <vt:lpstr>Racismos y xenofobia en la prensa</vt:lpstr>
      <vt:lpstr>1. Francisco Calderón, “Niñerías”, El Norte, agosto 22, 1993. Detalle</vt:lpstr>
      <vt:lpstr>2. “Aguila”, “Apunte del natural”, El Universal, 1918</vt:lpstr>
      <vt:lpstr>3. No identificado, “Caminando”, El Universal, 1926</vt:lpstr>
      <vt:lpstr>4. Dux y Foxi, “Mamerto y sus conocencias”, El Universal, 1928</vt:lpstr>
      <vt:lpstr>5. Cayetano Caloca Valle, “Temerosos”, El Universal, 1928</vt:lpstr>
      <vt:lpstr>6. No identificado, “Se clama en el Noroeste contra la inmigración china que arrebata el trabajo al obrero mexicano”, El Nacional, 1929.</vt:lpstr>
      <vt:lpstr>7. Antonio León, “Indias Modernas”, El Universal, 1931</vt:lpstr>
      <vt:lpstr>8 y 9. Imágenes del libro José Ángel Espinoza, El ejemplo de Sonora, población China, 1932</vt:lpstr>
      <vt:lpstr>10. Imagen del libro José Ángel Espinoza, El ejemplo de Sonora, población China, 1932</vt:lpstr>
      <vt:lpstr>11. Andrés Audiffred, Sin título, El Universal, 1951</vt:lpstr>
      <vt:lpstr>12. Andrés Audiffred, “Propuesta para el monumento a la Raza”, El Universal, 1952</vt:lpstr>
      <vt:lpstr>13. Andrés Audiffred, sin título, El Universal, 1953</vt:lpstr>
      <vt:lpstr>14. Rafael Freyre, “Día de los reyes”, Excélsior, enero 6, 1953</vt:lpstr>
      <vt:lpstr>15. Antonio Arias Bernal, “Labor de convencimiento”, Excélsior, 1954</vt:lpstr>
      <vt:lpstr>16. Andrés Audiffred, sin título, El Universal, junio 22, 1954</vt:lpstr>
      <vt:lpstr>17. Ángel Zamarripa “Facha”, “La Peste Roja en Hong Kong, @1956, Últimas noticias</vt:lpstr>
      <vt:lpstr>18. Eduardo del Río “Rius”, “Distinción”, El Universal, 1965</vt:lpstr>
      <vt:lpstr>19. Abel Quezada, “El Indio (II)”, Excélsior, 1967 </vt:lpstr>
      <vt:lpstr>20. Abel Quezada, “La Raza y el Racismo (IV)”, Excélsior, 1971</vt:lpstr>
      <vt:lpstr>21. Abel Quezada, “Los enemigos Dentro”, Excélsior, 1973 </vt:lpstr>
      <vt:lpstr>22. y 23. Abel Quezada, “La Venganza del Charro (I y IV)”, Excélsior, 1974</vt:lpstr>
      <vt:lpstr>24. Sergio Iracheta, “Sudáfrica”, El Universal, 1976</vt:lpstr>
      <vt:lpstr>25. Rogelio Naranjo, “De cacería”, El Universal, 1981</vt:lpstr>
      <vt:lpstr>26. Rogelio Naranjo, “María”, El Universal, 1979</vt:lpstr>
      <vt:lpstr>27. Helio Flores, “Mercado Negro”, 1982 </vt:lpstr>
      <vt:lpstr>28. Abel Quezada, “Una fea palabra (I)”, Novedades, 1986</vt:lpstr>
      <vt:lpstr>29. Paco Calderón, “Al Diablo todo”, El Norte, 1990</vt:lpstr>
      <vt:lpstr>30.  Helio Flores, “500 años después”, 1992</vt:lpstr>
      <vt:lpstr>31. Paco Calderón, “Gentilicios”, El Norte, 1993</vt:lpstr>
      <vt:lpstr>32. Paco Calderón, “Identidad”, El Norte, 1993</vt:lpstr>
      <vt:lpstr>33. Helio Flores, “Chiapatistas”, 1994</vt:lpstr>
      <vt:lpstr>34. Paco Calderón, “Pedigrí”, Reforma, 1994</vt:lpstr>
      <vt:lpstr>35. Paco Calderón, “Ni moda”, Reforma, 1996 </vt:lpstr>
      <vt:lpstr>36. Paco Calderón, “Mi marciano favorito”, Reforma, 2002</vt:lpstr>
      <vt:lpstr>Referencias de las imágenes</vt:lpstr>
      <vt:lpstr>Referencias de las imágenes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Estereotipos</dc:title>
  <dc:creator>Mariana Guevara</dc:creator>
  <cp:lastModifiedBy>Diego Morales</cp:lastModifiedBy>
  <cp:revision>21</cp:revision>
  <dcterms:created xsi:type="dcterms:W3CDTF">2018-07-02T00:34:02Z</dcterms:created>
  <dcterms:modified xsi:type="dcterms:W3CDTF">2018-07-24T21:03:15Z</dcterms:modified>
</cp:coreProperties>
</file>