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63" r:id="rId4"/>
    <p:sldId id="264" r:id="rId5"/>
    <p:sldId id="266" r:id="rId6"/>
    <p:sldId id="267" r:id="rId7"/>
    <p:sldId id="268" r:id="rId8"/>
    <p:sldId id="269" r:id="rId9"/>
    <p:sldId id="271" r:id="rId10"/>
    <p:sldId id="265" r:id="rId11"/>
    <p:sldId id="270" r:id="rId12"/>
    <p:sldId id="276" r:id="rId13"/>
    <p:sldId id="275" r:id="rId14"/>
    <p:sldId id="274" r:id="rId15"/>
    <p:sldId id="273" r:id="rId16"/>
    <p:sldId id="281" r:id="rId17"/>
    <p:sldId id="272" r:id="rId18"/>
    <p:sldId id="277" r:id="rId19"/>
    <p:sldId id="280" r:id="rId20"/>
    <p:sldId id="279" r:id="rId21"/>
    <p:sldId id="287" r:id="rId22"/>
    <p:sldId id="278" r:id="rId23"/>
    <p:sldId id="286" r:id="rId24"/>
    <p:sldId id="285" r:id="rId25"/>
    <p:sldId id="284" r:id="rId26"/>
    <p:sldId id="283" r:id="rId27"/>
    <p:sldId id="282" r:id="rId28"/>
    <p:sldId id="289" r:id="rId29"/>
    <p:sldId id="290" r:id="rId30"/>
    <p:sldId id="288" r:id="rId31"/>
    <p:sldId id="291" r:id="rId3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203" autoAdjust="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A95C2-889A-4E63-B7DD-C665E942CB87}" type="datetimeFigureOut">
              <a:rPr lang="es-MX" smtClean="0"/>
              <a:t>24/07/2018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34FE0-5ACB-4184-8459-A33D45BC4C48}" type="slidenum">
              <a:rPr lang="es-MX" smtClean="0"/>
              <a:t>‹Nº›</a:t>
            </a:fld>
            <a:endParaRPr lang="es-MX"/>
          </a:p>
        </p:txBody>
      </p:sp>
    </p:spTree>
    <p:extLst>
      <p:ext uri="{BB962C8B-B14F-4D97-AF65-F5344CB8AC3E}">
        <p14:creationId xmlns:p14="http://schemas.microsoft.com/office/powerpoint/2010/main" val="271791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99234FE0-5ACB-4184-8459-A33D45BC4C48}" type="slidenum">
              <a:rPr lang="es-MX" smtClean="0"/>
              <a:t>13</a:t>
            </a:fld>
            <a:endParaRPr lang="es-MX"/>
          </a:p>
        </p:txBody>
      </p:sp>
    </p:spTree>
    <p:extLst>
      <p:ext uri="{BB962C8B-B14F-4D97-AF65-F5344CB8AC3E}">
        <p14:creationId xmlns:p14="http://schemas.microsoft.com/office/powerpoint/2010/main" val="114417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99234FE0-5ACB-4184-8459-A33D45BC4C48}" type="slidenum">
              <a:rPr lang="es-MX" smtClean="0"/>
              <a:t>29</a:t>
            </a:fld>
            <a:endParaRPr lang="es-MX"/>
          </a:p>
        </p:txBody>
      </p:sp>
    </p:spTree>
    <p:extLst>
      <p:ext uri="{BB962C8B-B14F-4D97-AF65-F5344CB8AC3E}">
        <p14:creationId xmlns:p14="http://schemas.microsoft.com/office/powerpoint/2010/main" val="162255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1352657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254055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1192470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345297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190001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27735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267987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579793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373111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190961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58E84EB-11C6-467D-800F-7467C345DDE2}" type="datetimeFigureOut">
              <a:rPr lang="es-MX" smtClean="0"/>
              <a:t>24/07/2018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85D1F8F-590A-4CD2-A234-AE028C7DD321}" type="slidenum">
              <a:rPr lang="es-MX" smtClean="0"/>
              <a:t>‹Nº›</a:t>
            </a:fld>
            <a:endParaRPr lang="es-MX"/>
          </a:p>
        </p:txBody>
      </p:sp>
    </p:spTree>
    <p:extLst>
      <p:ext uri="{BB962C8B-B14F-4D97-AF65-F5344CB8AC3E}">
        <p14:creationId xmlns:p14="http://schemas.microsoft.com/office/powerpoint/2010/main" val="341860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E84EB-11C6-467D-800F-7467C345DDE2}" type="datetimeFigureOut">
              <a:rPr lang="es-MX" smtClean="0"/>
              <a:t>24/07/2018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D1F8F-590A-4CD2-A234-AE028C7DD321}" type="slidenum">
              <a:rPr lang="es-MX" smtClean="0"/>
              <a:t>‹Nº›</a:t>
            </a:fld>
            <a:endParaRPr lang="es-MX"/>
          </a:p>
        </p:txBody>
      </p:sp>
    </p:spTree>
    <p:extLst>
      <p:ext uri="{BB962C8B-B14F-4D97-AF65-F5344CB8AC3E}">
        <p14:creationId xmlns:p14="http://schemas.microsoft.com/office/powerpoint/2010/main" val="2280958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vozenvoz.com/paises/mexico/diego-rivera-a-100-anos-de-paisaje-zapatista/"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npedrobenitojuarez.org/2016/04/24/pintura-la-leyenda-de-los-volcanes/"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daniellezama.net/es/gallery-1999-2008-una-visita-al-valle/" TargetMode="External"/><Relationship Id="rId4" Type="http://schemas.openxmlformats.org/officeDocument/2006/relationships/hyperlink" Target="http://daniellezama.net/es/gallery-1999-2008-la-clase-de-histori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5A100-793F-4FF3-BA9A-99347B88FD3C}"/>
              </a:ext>
            </a:extLst>
          </p:cNvPr>
          <p:cNvSpPr>
            <a:spLocks noGrp="1"/>
          </p:cNvSpPr>
          <p:nvPr>
            <p:ph type="ctrTitle"/>
          </p:nvPr>
        </p:nvSpPr>
        <p:spPr>
          <a:xfrm>
            <a:off x="685800" y="1916832"/>
            <a:ext cx="7772400" cy="1470025"/>
          </a:xfrm>
        </p:spPr>
        <p:txBody>
          <a:bodyPr>
            <a:noAutofit/>
          </a:bodyPr>
          <a:lstStyle/>
          <a:p>
            <a:r>
              <a:rPr lang="es-MX" sz="5400" dirty="0" smtClean="0">
                <a:solidFill>
                  <a:srgbClr val="E98080"/>
                </a:solidFill>
                <a:latin typeface="Helvetica" panose="020B0604020202020204" pitchFamily="34" charset="0"/>
                <a:cs typeface="Helvetica" panose="020B0604020202020204" pitchFamily="34" charset="0"/>
              </a:rPr>
              <a:t>Arte e identidad, representaciones de lo nacional</a:t>
            </a:r>
            <a:endParaRPr lang="es-MX" sz="5400" dirty="0">
              <a:solidFill>
                <a:srgbClr val="E98080"/>
              </a:solidFill>
              <a:latin typeface="Helvetica" panose="020B0604020202020204" pitchFamily="34" charset="0"/>
              <a:cs typeface="Helvetica" panose="020B0604020202020204" pitchFamily="34" charset="0"/>
            </a:endParaRPr>
          </a:p>
        </p:txBody>
      </p:sp>
      <p:sp>
        <p:nvSpPr>
          <p:cNvPr id="3" name="Subtitle 2">
            <a:extLst>
              <a:ext uri="{FF2B5EF4-FFF2-40B4-BE49-F238E27FC236}">
                <a16:creationId xmlns="" xmlns:a16="http://schemas.microsoft.com/office/drawing/2014/main" id="{20F9F007-B85F-4A18-97D8-4BB17A4DE2CC}"/>
              </a:ext>
            </a:extLst>
          </p:cNvPr>
          <p:cNvSpPr>
            <a:spLocks noGrp="1"/>
          </p:cNvSpPr>
          <p:nvPr>
            <p:ph type="subTitle" idx="1"/>
          </p:nvPr>
        </p:nvSpPr>
        <p:spPr/>
        <p:txBody>
          <a:bodyPr>
            <a:normAutofit fontScale="92500" lnSpcReduction="20000"/>
          </a:bodyPr>
          <a:lstStyle/>
          <a:p>
            <a:r>
              <a:rPr lang="es-MX" dirty="0" smtClean="0">
                <a:solidFill>
                  <a:schemeClr val="tx1">
                    <a:lumMod val="65000"/>
                    <a:lumOff val="35000"/>
                  </a:schemeClr>
                </a:solidFill>
              </a:rPr>
              <a:t>Módulo 2 “Racismo y xenofobia en México”</a:t>
            </a:r>
          </a:p>
          <a:p>
            <a:r>
              <a:rPr lang="es-MX" dirty="0" smtClean="0">
                <a:solidFill>
                  <a:schemeClr val="tx1">
                    <a:lumMod val="65000"/>
                    <a:lumOff val="35000"/>
                  </a:schemeClr>
                </a:solidFill>
              </a:rPr>
              <a:t>Sesión 2.2 “El racismo científico del siglo XIX”</a:t>
            </a:r>
            <a:endParaRPr lang="es-MX" dirty="0">
              <a:solidFill>
                <a:schemeClr val="tx1">
                  <a:lumMod val="65000"/>
                  <a:lumOff val="35000"/>
                </a:schemeClr>
              </a:solidFill>
            </a:endParaRPr>
          </a:p>
        </p:txBody>
      </p:sp>
    </p:spTree>
    <p:extLst>
      <p:ext uri="{BB962C8B-B14F-4D97-AF65-F5344CB8AC3E}">
        <p14:creationId xmlns:p14="http://schemas.microsoft.com/office/powerpoint/2010/main" val="1660622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8. Rodrigo Gutiérrez, </a:t>
            </a:r>
            <a:r>
              <a:rPr lang="es-MX" i="1" dirty="0">
                <a:solidFill>
                  <a:srgbClr val="E98080"/>
                </a:solidFill>
              </a:rPr>
              <a:t>El Senado de Tlaxcala</a:t>
            </a:r>
            <a:r>
              <a:rPr lang="es-MX" dirty="0">
                <a:solidFill>
                  <a:srgbClr val="E98080"/>
                </a:solidFill>
              </a:rPr>
              <a:t>, 1875</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669356"/>
            <a:ext cx="6840760" cy="5130570"/>
          </a:xfrm>
          <a:prstGeom prst="rect">
            <a:avLst/>
          </a:prstGeom>
        </p:spPr>
      </p:pic>
    </p:spTree>
    <p:extLst>
      <p:ext uri="{BB962C8B-B14F-4D97-AF65-F5344CB8AC3E}">
        <p14:creationId xmlns:p14="http://schemas.microsoft.com/office/powerpoint/2010/main" val="3023589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9. y 10. </a:t>
            </a:r>
            <a:r>
              <a:rPr lang="es-MX" sz="2800" dirty="0" smtClean="0">
                <a:solidFill>
                  <a:srgbClr val="E98080"/>
                </a:solidFill>
              </a:rPr>
              <a:t>Frontispicios </a:t>
            </a:r>
            <a:r>
              <a:rPr lang="es-MX" sz="2800" dirty="0">
                <a:solidFill>
                  <a:srgbClr val="E98080"/>
                </a:solidFill>
              </a:rPr>
              <a:t>del primer y del quinto volumen de Riva Palacio, </a:t>
            </a:r>
            <a:r>
              <a:rPr lang="es-MX" sz="2800" i="1" dirty="0">
                <a:solidFill>
                  <a:srgbClr val="E98080"/>
                </a:solidFill>
              </a:rPr>
              <a:t>México a través de los siglos</a:t>
            </a:r>
            <a:r>
              <a:rPr lang="es-MX" sz="2800" dirty="0">
                <a:solidFill>
                  <a:srgbClr val="E98080"/>
                </a:solidFill>
              </a:rPr>
              <a:t>, 1884-1889</a:t>
            </a:r>
            <a:endParaRPr lang="es-MX" sz="28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964" t="1519" r="2497" b="3361"/>
          <a:stretch/>
        </p:blipFill>
        <p:spPr>
          <a:xfrm>
            <a:off x="683568" y="1700807"/>
            <a:ext cx="3538736" cy="5124635"/>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4731" t="2897" r="2998" b="2084"/>
          <a:stretch/>
        </p:blipFill>
        <p:spPr>
          <a:xfrm>
            <a:off x="5004048" y="1700807"/>
            <a:ext cx="3322712" cy="5065965"/>
          </a:xfrm>
          <a:prstGeom prst="rect">
            <a:avLst/>
          </a:prstGeom>
        </p:spPr>
      </p:pic>
    </p:spTree>
    <p:extLst>
      <p:ext uri="{BB962C8B-B14F-4D97-AF65-F5344CB8AC3E}">
        <p14:creationId xmlns:p14="http://schemas.microsoft.com/office/powerpoint/2010/main" val="4045097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11. Dibujo y grabado de Casimiro Castro. Portada del libro </a:t>
            </a:r>
            <a:r>
              <a:rPr lang="es-MX" sz="2800" i="1" dirty="0">
                <a:solidFill>
                  <a:srgbClr val="E98080"/>
                </a:solidFill>
              </a:rPr>
              <a:t>México y sus alrededores</a:t>
            </a:r>
            <a:r>
              <a:rPr lang="es-MX" sz="2800" dirty="0">
                <a:solidFill>
                  <a:srgbClr val="E98080"/>
                </a:solidFill>
              </a:rPr>
              <a:t> (1889</a:t>
            </a:r>
            <a:r>
              <a:rPr lang="es-MX" sz="2800" dirty="0" smtClean="0">
                <a:solidFill>
                  <a:srgbClr val="E98080"/>
                </a:solidFill>
              </a:rPr>
              <a:t>)</a:t>
            </a:r>
            <a:endParaRPr lang="es-MX" sz="2800" dirty="0">
              <a:solidFill>
                <a:srgbClr val="E98080"/>
              </a:solidFill>
              <a:latin typeface="Helvetica" panose="020B0604020202020204" pitchFamily="34" charset="0"/>
              <a:cs typeface="Helvetica" panose="020B0604020202020204" pitchFamily="34" charset="0"/>
            </a:endParaRPr>
          </a:p>
        </p:txBody>
      </p:sp>
      <p:pic>
        <p:nvPicPr>
          <p:cNvPr id="5" name="Marcador de contenido 4"/>
          <p:cNvPicPr>
            <a:picLocks noGrp="1" noChangeAspect="1"/>
          </p:cNvPicPr>
          <p:nvPr>
            <p:ph idx="1"/>
          </p:nvPr>
        </p:nvPicPr>
        <p:blipFill rotWithShape="1">
          <a:blip r:embed="rId3">
            <a:extLst>
              <a:ext uri="{28A0092B-C50C-407E-A947-70E740481C1C}">
                <a14:useLocalDpi xmlns:a14="http://schemas.microsoft.com/office/drawing/2010/main" val="0"/>
              </a:ext>
            </a:extLst>
          </a:blip>
          <a:srcRect b="11229"/>
          <a:stretch/>
        </p:blipFill>
        <p:spPr>
          <a:xfrm>
            <a:off x="2843808" y="1627331"/>
            <a:ext cx="3672407" cy="5122868"/>
          </a:xfrm>
          <a:prstGeom prst="rect">
            <a:avLst/>
          </a:prstGeom>
        </p:spPr>
      </p:pic>
    </p:spTree>
    <p:extLst>
      <p:ext uri="{BB962C8B-B14F-4D97-AF65-F5344CB8AC3E}">
        <p14:creationId xmlns:p14="http://schemas.microsoft.com/office/powerpoint/2010/main" val="3827473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400" dirty="0">
                <a:solidFill>
                  <a:srgbClr val="E98080"/>
                </a:solidFill>
              </a:rPr>
              <a:t>12. Estampa coloreada que circuló como recuerdo del Centenario de la Independencia. Tomada de la colección Carlos Monsiváis</a:t>
            </a:r>
            <a:r>
              <a:rPr lang="es-MX" sz="2400" dirty="0" smtClean="0">
                <a:solidFill>
                  <a:srgbClr val="E98080"/>
                </a:solidFill>
              </a:rPr>
              <a:t>.</a:t>
            </a:r>
            <a:endParaRPr lang="es-MX" sz="24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363" t="3613" r="1815" b="2710"/>
          <a:stretch/>
        </p:blipFill>
        <p:spPr>
          <a:xfrm>
            <a:off x="1223628" y="1772816"/>
            <a:ext cx="6696744" cy="4932180"/>
          </a:xfrm>
          <a:prstGeom prst="rect">
            <a:avLst/>
          </a:prstGeom>
        </p:spPr>
      </p:pic>
    </p:spTree>
    <p:extLst>
      <p:ext uri="{BB962C8B-B14F-4D97-AF65-F5344CB8AC3E}">
        <p14:creationId xmlns:p14="http://schemas.microsoft.com/office/powerpoint/2010/main" val="4033968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4000" dirty="0" smtClean="0">
                <a:solidFill>
                  <a:srgbClr val="E98080"/>
                </a:solidFill>
              </a:rPr>
              <a:t>Arte posrevolucionario </a:t>
            </a:r>
            <a:r>
              <a:rPr lang="es-MX" sz="4000" dirty="0">
                <a:solidFill>
                  <a:srgbClr val="E98080"/>
                </a:solidFill>
              </a:rPr>
              <a:t>(1911-1968)</a:t>
            </a:r>
            <a:endParaRPr lang="es-MX" sz="4000" dirty="0">
              <a:solidFill>
                <a:srgbClr val="E9808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 xmlns:a16="http://schemas.microsoft.com/office/drawing/2014/main" id="{94C16E0C-B0EC-4B87-97FE-484817E1951B}"/>
              </a:ext>
            </a:extLst>
          </p:cNvPr>
          <p:cNvSpPr>
            <a:spLocks noGrp="1"/>
          </p:cNvSpPr>
          <p:nvPr>
            <p:ph idx="1"/>
          </p:nvPr>
        </p:nvSpPr>
        <p:spPr>
          <a:xfrm>
            <a:off x="457200" y="1999381"/>
            <a:ext cx="8229600" cy="4525963"/>
          </a:xfrm>
        </p:spPr>
        <p:txBody>
          <a:bodyPr>
            <a:normAutofit fontScale="77500" lnSpcReduction="20000"/>
          </a:bodyPr>
          <a:lstStyle/>
          <a:p>
            <a:pPr marL="0" indent="0" algn="just">
              <a:buNone/>
            </a:pPr>
            <a:r>
              <a:rPr lang="es-MX" dirty="0">
                <a:solidFill>
                  <a:schemeClr val="tx1">
                    <a:lumMod val="65000"/>
                    <a:lumOff val="35000"/>
                  </a:schemeClr>
                </a:solidFill>
              </a:rPr>
              <a:t>Contexto/Pistas</a:t>
            </a:r>
          </a:p>
          <a:p>
            <a:pPr algn="just"/>
            <a:r>
              <a:rPr lang="es-MX" dirty="0">
                <a:solidFill>
                  <a:schemeClr val="tx1">
                    <a:lumMod val="65000"/>
                    <a:lumOff val="35000"/>
                  </a:schemeClr>
                </a:solidFill>
              </a:rPr>
              <a:t>Como expresión de un régimen, el arte posrevolucionario buscó centrar la mirada en lo indígena y popular para plasmar las “grandes hazañas del pueblo mexicano” en un arte didáctico y propagandístico.</a:t>
            </a:r>
          </a:p>
          <a:p>
            <a:pPr algn="just"/>
            <a:r>
              <a:rPr lang="es-MX" dirty="0">
                <a:solidFill>
                  <a:schemeClr val="tx1">
                    <a:lumMod val="65000"/>
                    <a:lumOff val="35000"/>
                  </a:schemeClr>
                </a:solidFill>
              </a:rPr>
              <a:t>El muralismo mexicano enfatizó un discurso político ideológico revolucionario que constantemente usó espacios públicos del Estado (escuelas, mercados, clínicas de salud, ayuntamientos, etc.) como una forma de difusión de las ideas revolucionarias. </a:t>
            </a:r>
          </a:p>
          <a:p>
            <a:pPr algn="just"/>
            <a:r>
              <a:rPr lang="es-MX" dirty="0">
                <a:solidFill>
                  <a:schemeClr val="tx1">
                    <a:lumMod val="65000"/>
                    <a:lumOff val="35000"/>
                  </a:schemeClr>
                </a:solidFill>
              </a:rPr>
              <a:t>En ese sentido los indígenas, camuflados en lo popular, dejan de ser un ornamento o una evocación al pasado y adquieren protagonismo</a:t>
            </a:r>
            <a:r>
              <a:rPr lang="es-MX" dirty="0" smtClean="0">
                <a:solidFill>
                  <a:schemeClr val="tx1">
                    <a:lumMod val="65000"/>
                    <a:lumOff val="35000"/>
                  </a:schemeClr>
                </a:solidFill>
              </a:rPr>
              <a:t>.</a:t>
            </a:r>
            <a:endParaRPr lang="es-MX" dirty="0">
              <a:solidFill>
                <a:schemeClr val="tx1">
                  <a:lumMod val="65000"/>
                  <a:lumOff val="35000"/>
                </a:schemeClr>
              </a:solidFill>
            </a:endParaRPr>
          </a:p>
        </p:txBody>
      </p:sp>
    </p:spTree>
    <p:extLst>
      <p:ext uri="{BB962C8B-B14F-4D97-AF65-F5344CB8AC3E}">
        <p14:creationId xmlns:p14="http://schemas.microsoft.com/office/powerpoint/2010/main" val="859759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13. Saturnino Herrán, </a:t>
            </a:r>
            <a:r>
              <a:rPr lang="es-MX" i="1" dirty="0">
                <a:solidFill>
                  <a:srgbClr val="E98080"/>
                </a:solidFill>
              </a:rPr>
              <a:t>La leyenda de los volcanes</a:t>
            </a:r>
            <a:r>
              <a:rPr lang="es-MX" dirty="0">
                <a:solidFill>
                  <a:srgbClr val="E98080"/>
                </a:solidFill>
              </a:rPr>
              <a:t>, </a:t>
            </a:r>
            <a:r>
              <a:rPr lang="es-MX" dirty="0" smtClean="0">
                <a:solidFill>
                  <a:srgbClr val="E98080"/>
                </a:solidFill>
              </a:rPr>
              <a:t>1910</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a:extLst>
              <a:ext uri="{28A0092B-C50C-407E-A947-70E740481C1C}">
                <a14:useLocalDpi xmlns:a14="http://schemas.microsoft.com/office/drawing/2010/main" val="0"/>
              </a:ext>
            </a:extLst>
          </a:blip>
          <a:srcRect b="12814"/>
          <a:stretch/>
        </p:blipFill>
        <p:spPr>
          <a:xfrm>
            <a:off x="457200" y="2278545"/>
            <a:ext cx="8229600" cy="3966197"/>
          </a:xfrm>
          <a:prstGeom prst="rect">
            <a:avLst/>
          </a:prstGeom>
        </p:spPr>
      </p:pic>
    </p:spTree>
    <p:extLst>
      <p:ext uri="{BB962C8B-B14F-4D97-AF65-F5344CB8AC3E}">
        <p14:creationId xmlns:p14="http://schemas.microsoft.com/office/powerpoint/2010/main" val="3475586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14. Diego Rivera, </a:t>
            </a:r>
            <a:r>
              <a:rPr lang="es-MX" i="1" dirty="0">
                <a:solidFill>
                  <a:srgbClr val="E98080"/>
                </a:solidFill>
              </a:rPr>
              <a:t>Paisaje Zapatista</a:t>
            </a:r>
            <a:r>
              <a:rPr lang="es-MX" dirty="0">
                <a:solidFill>
                  <a:srgbClr val="E98080"/>
                </a:solidFill>
              </a:rPr>
              <a:t>, 1913, </a:t>
            </a:r>
            <a:r>
              <a:rPr lang="es-MX" dirty="0" smtClean="0">
                <a:solidFill>
                  <a:srgbClr val="E98080"/>
                </a:solidFill>
              </a:rPr>
              <a:t>París</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3768" y="1749485"/>
            <a:ext cx="4176463" cy="5024318"/>
          </a:xfrm>
          <a:prstGeom prst="rect">
            <a:avLst/>
          </a:prstGeom>
        </p:spPr>
      </p:pic>
    </p:spTree>
    <p:extLst>
      <p:ext uri="{BB962C8B-B14F-4D97-AF65-F5344CB8AC3E}">
        <p14:creationId xmlns:p14="http://schemas.microsoft.com/office/powerpoint/2010/main" val="1080405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15. José Clemente Orozco</a:t>
            </a:r>
            <a:r>
              <a:rPr lang="es-MX" sz="2800" i="1" dirty="0">
                <a:solidFill>
                  <a:srgbClr val="E98080"/>
                </a:solidFill>
              </a:rPr>
              <a:t>, Cortés y </a:t>
            </a:r>
            <a:r>
              <a:rPr lang="es-MX" sz="2800" i="1" dirty="0" err="1">
                <a:solidFill>
                  <a:srgbClr val="E98080"/>
                </a:solidFill>
              </a:rPr>
              <a:t>Malitzin</a:t>
            </a:r>
            <a:r>
              <a:rPr lang="es-MX" sz="2800" i="1" dirty="0">
                <a:solidFill>
                  <a:srgbClr val="E98080"/>
                </a:solidFill>
              </a:rPr>
              <a:t>, </a:t>
            </a:r>
            <a:r>
              <a:rPr lang="es-MX" sz="2800" dirty="0">
                <a:solidFill>
                  <a:srgbClr val="E98080"/>
                </a:solidFill>
              </a:rPr>
              <a:t>1924. Escuela Nacional Preparatoria, San Ildefonso, D.F. Detalle</a:t>
            </a:r>
            <a:endParaRPr lang="es-MX" sz="2800" dirty="0">
              <a:solidFill>
                <a:srgbClr val="E98080"/>
              </a:solidFill>
            </a:endParaRPr>
          </a:p>
        </p:txBody>
      </p:sp>
      <p:pic>
        <p:nvPicPr>
          <p:cNvPr id="4" name="Marcador de contenido 3"/>
          <p:cNvPicPr>
            <a:picLocks noGrp="1" noChangeAspect="1"/>
          </p:cNvPicPr>
          <p:nvPr>
            <p:ph idx="1"/>
          </p:nvPr>
        </p:nvPicPr>
        <p:blipFill rotWithShape="1">
          <a:blip r:embed="rId3">
            <a:extLst>
              <a:ext uri="{28A0092B-C50C-407E-A947-70E740481C1C}">
                <a14:useLocalDpi xmlns:a14="http://schemas.microsoft.com/office/drawing/2010/main" val="0"/>
              </a:ext>
            </a:extLst>
          </a:blip>
          <a:srcRect l="9434" r="7548" b="8038"/>
          <a:stretch/>
        </p:blipFill>
        <p:spPr>
          <a:xfrm>
            <a:off x="457200" y="1700807"/>
            <a:ext cx="3538736" cy="5066827"/>
          </a:xfrm>
          <a:prstGeom prst="rect">
            <a:avLst/>
          </a:prstGeom>
        </p:spPr>
      </p:pic>
      <p:sp>
        <p:nvSpPr>
          <p:cNvPr id="5" name="CuadroTexto 4"/>
          <p:cNvSpPr txBox="1"/>
          <p:nvPr/>
        </p:nvSpPr>
        <p:spPr>
          <a:xfrm>
            <a:off x="4572000" y="1700807"/>
            <a:ext cx="4572000" cy="5016758"/>
          </a:xfrm>
          <a:prstGeom prst="rect">
            <a:avLst/>
          </a:prstGeom>
          <a:noFill/>
        </p:spPr>
        <p:txBody>
          <a:bodyPr wrap="square" rtlCol="0">
            <a:spAutoFit/>
          </a:bodyPr>
          <a:lstStyle/>
          <a:p>
            <a:r>
              <a:rPr lang="es-MX" sz="1600" dirty="0" smtClean="0">
                <a:solidFill>
                  <a:schemeClr val="tx1">
                    <a:lumMod val="65000"/>
                    <a:lumOff val="35000"/>
                  </a:schemeClr>
                </a:solidFill>
              </a:rPr>
              <a:t>“Para </a:t>
            </a:r>
            <a:r>
              <a:rPr lang="es-MX" sz="1600" dirty="0">
                <a:solidFill>
                  <a:schemeClr val="tx1">
                    <a:lumMod val="65000"/>
                    <a:lumOff val="35000"/>
                  </a:schemeClr>
                </a:solidFill>
              </a:rPr>
              <a:t>le elites posrevolucionarias, la definitiva unión y pacificación del país tenían una única opción: la educación federal y el mestizaje. José Clemente Orozco no se ocupaba todavía de la primera consigna (como lo hacía Rivera en la Secretaría de Educación), pero sí ilustró la segunda. La totalidad de  los muros  que circundan la escalera contienen  una gigantesca alegoría sobre la integración racial. El lugar central  fue reservado para representar su génesis </a:t>
            </a:r>
            <a:r>
              <a:rPr lang="es-MX" sz="1600" i="1" dirty="0">
                <a:solidFill>
                  <a:schemeClr val="tx1">
                    <a:lumMod val="65000"/>
                    <a:lumOff val="35000"/>
                  </a:schemeClr>
                </a:solidFill>
              </a:rPr>
              <a:t>Cortés y la Malinche</a:t>
            </a:r>
            <a:r>
              <a:rPr lang="es-MX" sz="1600" dirty="0">
                <a:solidFill>
                  <a:schemeClr val="tx1">
                    <a:lumMod val="65000"/>
                    <a:lumOff val="35000"/>
                  </a:schemeClr>
                </a:solidFill>
              </a:rPr>
              <a:t>. A diferencia de otras obras de Orozco, ésta no deja dudas de su tema al exaltar el color de las carnes en los cuerpos desnudos. Tampoco sobre la dificultad del proceso: la imagen fue enmarcada por un fúnebre cortinado negro y un maguey mutilado; el occidental no oculta el dominio sobre la mujer, mientras que a sus pies se observa a un indígena muerto. Para el artista el mestizaje, aunque necesario, no podía constituir una unión feliz.”, en </a:t>
            </a:r>
            <a:r>
              <a:rPr lang="es-MX" sz="1600" dirty="0" err="1">
                <a:solidFill>
                  <a:schemeClr val="tx1">
                    <a:lumMod val="65000"/>
                    <a:lumOff val="35000"/>
                  </a:schemeClr>
                </a:solidFill>
              </a:rPr>
              <a:t>Briuolo</a:t>
            </a:r>
            <a:r>
              <a:rPr lang="es-MX" sz="1600" dirty="0">
                <a:solidFill>
                  <a:schemeClr val="tx1">
                    <a:lumMod val="65000"/>
                    <a:lumOff val="35000"/>
                  </a:schemeClr>
                </a:solidFill>
              </a:rPr>
              <a:t>, Diana “José Clemente Orozco: Al servicio de la educación y su arquitectura.” P. 112-127</a:t>
            </a:r>
            <a:endParaRPr lang="es-MX" sz="1600" dirty="0">
              <a:solidFill>
                <a:schemeClr val="tx1">
                  <a:lumMod val="65000"/>
                  <a:lumOff val="35000"/>
                </a:schemeClr>
              </a:solidFill>
            </a:endParaRPr>
          </a:p>
        </p:txBody>
      </p:sp>
    </p:spTree>
    <p:extLst>
      <p:ext uri="{BB962C8B-B14F-4D97-AF65-F5344CB8AC3E}">
        <p14:creationId xmlns:p14="http://schemas.microsoft.com/office/powerpoint/2010/main" val="2493838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16. y 17. Diego Rivera, </a:t>
            </a:r>
            <a:r>
              <a:rPr lang="es-MX" sz="2800" i="1" dirty="0">
                <a:solidFill>
                  <a:srgbClr val="E98080"/>
                </a:solidFill>
              </a:rPr>
              <a:t>El maestro rural</a:t>
            </a:r>
            <a:r>
              <a:rPr lang="es-MX" sz="2800" dirty="0">
                <a:solidFill>
                  <a:srgbClr val="E98080"/>
                </a:solidFill>
              </a:rPr>
              <a:t>, @1930 y </a:t>
            </a:r>
            <a:r>
              <a:rPr lang="es-MX" sz="2800" i="1" dirty="0">
                <a:solidFill>
                  <a:srgbClr val="E98080"/>
                </a:solidFill>
              </a:rPr>
              <a:t>Organización clandestina del movimiento agrario</a:t>
            </a:r>
            <a:r>
              <a:rPr lang="es-MX" sz="2800" dirty="0">
                <a:solidFill>
                  <a:srgbClr val="E98080"/>
                </a:solidFill>
              </a:rPr>
              <a:t>, 1925-1926</a:t>
            </a:r>
            <a:r>
              <a:rPr lang="es-MX" sz="2800" dirty="0" smtClean="0">
                <a:solidFill>
                  <a:srgbClr val="E98080"/>
                </a:solidFill>
              </a:rPr>
              <a:t>.</a:t>
            </a:r>
            <a:endParaRPr lang="es-MX" sz="28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85" t="3182" r="5375" b="2949"/>
          <a:stretch/>
        </p:blipFill>
        <p:spPr>
          <a:xfrm>
            <a:off x="457200" y="1700808"/>
            <a:ext cx="3682752" cy="493823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2492896"/>
            <a:ext cx="4745443" cy="3528392"/>
          </a:xfrm>
          <a:prstGeom prst="rect">
            <a:avLst/>
          </a:prstGeom>
        </p:spPr>
      </p:pic>
    </p:spTree>
    <p:extLst>
      <p:ext uri="{BB962C8B-B14F-4D97-AF65-F5344CB8AC3E}">
        <p14:creationId xmlns:p14="http://schemas.microsoft.com/office/powerpoint/2010/main" val="1682920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18. David Alfaro Siqueiros, </a:t>
            </a:r>
            <a:r>
              <a:rPr lang="es-MX" sz="2800" i="1" dirty="0">
                <a:solidFill>
                  <a:srgbClr val="E98080"/>
                </a:solidFill>
              </a:rPr>
              <a:t>El derecho a la cultura, </a:t>
            </a:r>
            <a:r>
              <a:rPr lang="es-MX" sz="2800" dirty="0">
                <a:solidFill>
                  <a:srgbClr val="E98080"/>
                </a:solidFill>
              </a:rPr>
              <a:t>1956. Rectoría, Ciudad Universitaria D.F. Detalle</a:t>
            </a:r>
            <a:r>
              <a:rPr lang="es-MX" sz="2800" dirty="0" smtClean="0">
                <a:solidFill>
                  <a:srgbClr val="E98080"/>
                </a:solidFill>
              </a:rPr>
              <a:t>.</a:t>
            </a:r>
            <a:endParaRPr lang="es-MX" sz="28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13" t="7047" r="2783" b="6899"/>
          <a:stretch/>
        </p:blipFill>
        <p:spPr>
          <a:xfrm>
            <a:off x="457199" y="2556714"/>
            <a:ext cx="8187859" cy="3392566"/>
          </a:xfrm>
          <a:prstGeom prst="rect">
            <a:avLst/>
          </a:prstGeom>
        </p:spPr>
      </p:pic>
    </p:spTree>
    <p:extLst>
      <p:ext uri="{BB962C8B-B14F-4D97-AF65-F5344CB8AC3E}">
        <p14:creationId xmlns:p14="http://schemas.microsoft.com/office/powerpoint/2010/main" val="2261285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lstStyle/>
          <a:p>
            <a:r>
              <a:rPr lang="es-MX" dirty="0">
                <a:solidFill>
                  <a:srgbClr val="E98080"/>
                </a:solidFill>
              </a:rPr>
              <a:t>1. Arte Colonial S. XVI - XIX</a:t>
            </a:r>
            <a:endParaRPr lang="es-MX" dirty="0">
              <a:solidFill>
                <a:srgbClr val="E9808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 xmlns:a16="http://schemas.microsoft.com/office/drawing/2014/main" id="{94C16E0C-B0EC-4B87-97FE-484817E1951B}"/>
              </a:ext>
            </a:extLst>
          </p:cNvPr>
          <p:cNvSpPr>
            <a:spLocks noGrp="1"/>
          </p:cNvSpPr>
          <p:nvPr>
            <p:ph idx="1"/>
          </p:nvPr>
        </p:nvSpPr>
        <p:spPr>
          <a:xfrm>
            <a:off x="457200" y="1999381"/>
            <a:ext cx="8229600" cy="4525963"/>
          </a:xfrm>
        </p:spPr>
        <p:txBody>
          <a:bodyPr>
            <a:normAutofit fontScale="85000" lnSpcReduction="20000"/>
          </a:bodyPr>
          <a:lstStyle/>
          <a:p>
            <a:pPr marL="0" indent="0" algn="just">
              <a:buNone/>
            </a:pPr>
            <a:r>
              <a:rPr lang="es-MX" dirty="0">
                <a:solidFill>
                  <a:schemeClr val="tx1">
                    <a:lumMod val="65000"/>
                    <a:lumOff val="35000"/>
                  </a:schemeClr>
                </a:solidFill>
              </a:rPr>
              <a:t>Contexto/Pistas</a:t>
            </a:r>
          </a:p>
          <a:p>
            <a:pPr algn="just"/>
            <a:r>
              <a:rPr lang="es-MX" dirty="0">
                <a:solidFill>
                  <a:schemeClr val="tx1">
                    <a:lumMod val="65000"/>
                    <a:lumOff val="35000"/>
                  </a:schemeClr>
                </a:solidFill>
              </a:rPr>
              <a:t>El Nuevo Mundo despertó y alimentó las fantasías de los europeos quienes en la pintura y otras artes y ciencias, </a:t>
            </a:r>
            <a:r>
              <a:rPr lang="es-MX" dirty="0" err="1">
                <a:solidFill>
                  <a:schemeClr val="tx1">
                    <a:lumMod val="65000"/>
                    <a:lumOff val="35000"/>
                  </a:schemeClr>
                </a:solidFill>
              </a:rPr>
              <a:t>exotizaron</a:t>
            </a:r>
            <a:r>
              <a:rPr lang="es-MX" dirty="0">
                <a:solidFill>
                  <a:schemeClr val="tx1">
                    <a:lumMod val="65000"/>
                    <a:lumOff val="35000"/>
                  </a:schemeClr>
                </a:solidFill>
              </a:rPr>
              <a:t> la vida, la población, las costumbres y la naturaleza de América.</a:t>
            </a:r>
          </a:p>
          <a:p>
            <a:pPr algn="just"/>
            <a:r>
              <a:rPr lang="es-MX" dirty="0">
                <a:solidFill>
                  <a:schemeClr val="tx1">
                    <a:lumMod val="65000"/>
                    <a:lumOff val="35000"/>
                  </a:schemeClr>
                </a:solidFill>
              </a:rPr>
              <a:t>La devoción a la virgen de Guadalupe fungió como un factor de identidad que hacía al novohispano un pueblo privilegiado por la providencia.</a:t>
            </a:r>
          </a:p>
          <a:p>
            <a:pPr algn="just"/>
            <a:r>
              <a:rPr lang="es-MX" dirty="0">
                <a:solidFill>
                  <a:schemeClr val="tx1">
                    <a:lumMod val="65000"/>
                    <a:lumOff val="35000"/>
                  </a:schemeClr>
                </a:solidFill>
              </a:rPr>
              <a:t>Los cuadros de </a:t>
            </a:r>
            <a:r>
              <a:rPr lang="es-MX" dirty="0" smtClean="0">
                <a:solidFill>
                  <a:schemeClr val="tx1">
                    <a:lumMod val="65000"/>
                    <a:lumOff val="35000"/>
                  </a:schemeClr>
                </a:solidFill>
              </a:rPr>
              <a:t>castas, además </a:t>
            </a:r>
            <a:r>
              <a:rPr lang="es-MX" dirty="0">
                <a:solidFill>
                  <a:schemeClr val="tx1">
                    <a:lumMod val="65000"/>
                    <a:lumOff val="35000"/>
                  </a:schemeClr>
                </a:solidFill>
              </a:rPr>
              <a:t>de las costumbres, oficios y mezclas de “razas”, festejaban primero la diversidad, para después retratar, hacia 1760, las jerarquías sociales.</a:t>
            </a:r>
          </a:p>
          <a:p>
            <a:endParaRPr lang="es-MX" dirty="0">
              <a:solidFill>
                <a:schemeClr val="tx1">
                  <a:lumMod val="65000"/>
                  <a:lumOff val="3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90358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19. Fermín Revueltas, </a:t>
            </a:r>
            <a:r>
              <a:rPr lang="es-MX" sz="2800" i="1" dirty="0">
                <a:solidFill>
                  <a:srgbClr val="E98080"/>
                </a:solidFill>
              </a:rPr>
              <a:t>El congreso de Apatzingán</a:t>
            </a:r>
            <a:r>
              <a:rPr lang="es-MX" sz="2800" dirty="0">
                <a:solidFill>
                  <a:srgbClr val="E98080"/>
                </a:solidFill>
              </a:rPr>
              <a:t>, @ 1928-1934, Universidad Michoacana, Morelia, </a:t>
            </a:r>
            <a:r>
              <a:rPr lang="es-MX" sz="2800" dirty="0" err="1">
                <a:solidFill>
                  <a:srgbClr val="E98080"/>
                </a:solidFill>
              </a:rPr>
              <a:t>Mich</a:t>
            </a:r>
            <a:r>
              <a:rPr lang="es-MX" sz="2800" dirty="0" smtClean="0">
                <a:solidFill>
                  <a:srgbClr val="E98080"/>
                </a:solidFill>
              </a:rPr>
              <a:t>.</a:t>
            </a:r>
            <a:endParaRPr lang="es-MX" sz="28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199" y="2237890"/>
            <a:ext cx="8131831" cy="3999422"/>
          </a:xfrm>
          <a:prstGeom prst="rect">
            <a:avLst/>
          </a:prstGeom>
        </p:spPr>
      </p:pic>
    </p:spTree>
    <p:extLst>
      <p:ext uri="{BB962C8B-B14F-4D97-AF65-F5344CB8AC3E}">
        <p14:creationId xmlns:p14="http://schemas.microsoft.com/office/powerpoint/2010/main" val="709428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600" dirty="0">
                <a:solidFill>
                  <a:srgbClr val="E98080"/>
                </a:solidFill>
              </a:rPr>
              <a:t>20. José Chávez Morado, </a:t>
            </a:r>
            <a:r>
              <a:rPr lang="es-MX" sz="2600" i="1" dirty="0">
                <a:solidFill>
                  <a:srgbClr val="E98080"/>
                </a:solidFill>
              </a:rPr>
              <a:t>Fray </a:t>
            </a:r>
            <a:r>
              <a:rPr lang="es-MX" sz="2600" i="1" dirty="0" err="1">
                <a:solidFill>
                  <a:srgbClr val="E98080"/>
                </a:solidFill>
              </a:rPr>
              <a:t>Margil</a:t>
            </a:r>
            <a:r>
              <a:rPr lang="es-MX" sz="2600" i="1" dirty="0">
                <a:solidFill>
                  <a:srgbClr val="E98080"/>
                </a:solidFill>
              </a:rPr>
              <a:t> de Jesús. La conquista espiritual</a:t>
            </a:r>
            <a:r>
              <a:rPr lang="es-MX" sz="2600" dirty="0">
                <a:solidFill>
                  <a:srgbClr val="E98080"/>
                </a:solidFill>
              </a:rPr>
              <a:t>. 1945.</a:t>
            </a:r>
            <a:r>
              <a:rPr lang="es-MX" sz="2600" i="1" dirty="0">
                <a:solidFill>
                  <a:srgbClr val="E98080"/>
                </a:solidFill>
              </a:rPr>
              <a:t> </a:t>
            </a:r>
            <a:r>
              <a:rPr lang="es-MX" sz="2600" dirty="0">
                <a:solidFill>
                  <a:srgbClr val="E98080"/>
                </a:solidFill>
              </a:rPr>
              <a:t>Centro Escolar Estado de Hidalgo, D.F.. </a:t>
            </a:r>
            <a:r>
              <a:rPr lang="es-MX" sz="2600" dirty="0" smtClean="0">
                <a:solidFill>
                  <a:srgbClr val="E98080"/>
                </a:solidFill>
              </a:rPr>
              <a:t>Detalle</a:t>
            </a:r>
            <a:endParaRPr lang="es-MX" sz="26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947"/>
          <a:stretch/>
        </p:blipFill>
        <p:spPr>
          <a:xfrm>
            <a:off x="4788024" y="1700808"/>
            <a:ext cx="3898776" cy="4950216"/>
          </a:xfrm>
          <a:prstGeom prst="rect">
            <a:avLst/>
          </a:prstGeom>
        </p:spPr>
      </p:pic>
      <p:sp>
        <p:nvSpPr>
          <p:cNvPr id="5" name="Rectángulo 4"/>
          <p:cNvSpPr/>
          <p:nvPr/>
        </p:nvSpPr>
        <p:spPr>
          <a:xfrm>
            <a:off x="107504" y="1977855"/>
            <a:ext cx="4680520" cy="4708981"/>
          </a:xfrm>
          <a:prstGeom prst="rect">
            <a:avLst/>
          </a:prstGeom>
        </p:spPr>
        <p:txBody>
          <a:bodyPr wrap="square">
            <a:spAutoFit/>
          </a:bodyPr>
          <a:lstStyle/>
          <a:p>
            <a:r>
              <a:rPr lang="es-MX" sz="1500" dirty="0">
                <a:solidFill>
                  <a:schemeClr val="tx1">
                    <a:lumMod val="65000"/>
                    <a:lumOff val="35000"/>
                  </a:schemeClr>
                </a:solidFill>
              </a:rPr>
              <a:t>“…el pintor representó la conquista desde la óptica de la evangelización, personificada por  fray Antonio </a:t>
            </a:r>
            <a:r>
              <a:rPr lang="es-MX" sz="1500" dirty="0" err="1">
                <a:solidFill>
                  <a:schemeClr val="tx1">
                    <a:lumMod val="65000"/>
                    <a:lumOff val="35000"/>
                  </a:schemeClr>
                </a:solidFill>
              </a:rPr>
              <a:t>Margil</a:t>
            </a:r>
            <a:r>
              <a:rPr lang="es-MX" sz="1500" dirty="0">
                <a:solidFill>
                  <a:schemeClr val="tx1">
                    <a:lumMod val="65000"/>
                    <a:lumOff val="35000"/>
                  </a:schemeClr>
                </a:solidFill>
              </a:rPr>
              <a:t> de Jesús, el misionero mexicano que viajó  infinidad de veces con su inseparable compañero, fray Melchor López de Jesús, para fundar conventos en México, Centroamérica y Texas. Puesto que estas obras se construían generalmente sobre edificaciones prehispánicas destruidas, el artista hace mención a este hecho al colocar un monolito, junto a una construcción virreinal  y las herramientas de construcción. […] ¿Por qué Chávez Morado optó por fray Antonio </a:t>
            </a:r>
            <a:r>
              <a:rPr lang="es-MX" sz="1500" dirty="0" err="1">
                <a:solidFill>
                  <a:schemeClr val="tx1">
                    <a:lumMod val="65000"/>
                    <a:lumOff val="35000"/>
                  </a:schemeClr>
                </a:solidFill>
              </a:rPr>
              <a:t>Margil</a:t>
            </a:r>
            <a:r>
              <a:rPr lang="es-MX" sz="1500" dirty="0">
                <a:solidFill>
                  <a:schemeClr val="tx1">
                    <a:lumMod val="65000"/>
                    <a:lumOff val="35000"/>
                  </a:schemeClr>
                </a:solidFill>
              </a:rPr>
              <a:t> para representar la conquista? Quizá tenga que ver el hecho de que éste fue comisario de la Inquisición y el pintor no podía dejar de hacer una sutil crítica a los métodos de dominación encubiertos en la evangelización. Finaliza con un símbolo del mestizaje religioso, una figura mitad </a:t>
            </a:r>
            <a:r>
              <a:rPr lang="es-MX" sz="1500" dirty="0" err="1">
                <a:solidFill>
                  <a:schemeClr val="tx1">
                    <a:lumMod val="65000"/>
                    <a:lumOff val="35000"/>
                  </a:schemeClr>
                </a:solidFill>
              </a:rPr>
              <a:t>Coatlicue</a:t>
            </a:r>
            <a:r>
              <a:rPr lang="es-MX" sz="1500" dirty="0">
                <a:solidFill>
                  <a:schemeClr val="tx1">
                    <a:lumMod val="65000"/>
                    <a:lumOff val="35000"/>
                  </a:schemeClr>
                </a:solidFill>
              </a:rPr>
              <a:t> y mitad Cristo, junto a la cual yace un hombre, recreando la sangre vertida por los antiguos mexicanos en la construcción de conventos e iglesias.”, Guillermina Guadarrama “José Chávez Morado: el ambiente escolar y la vocación artística”, p. 16- 31</a:t>
            </a:r>
            <a:endParaRPr lang="es-MX" sz="1500" dirty="0">
              <a:solidFill>
                <a:schemeClr val="tx1">
                  <a:lumMod val="65000"/>
                  <a:lumOff val="35000"/>
                </a:schemeClr>
              </a:solidFill>
            </a:endParaRPr>
          </a:p>
        </p:txBody>
      </p:sp>
    </p:spTree>
    <p:extLst>
      <p:ext uri="{BB962C8B-B14F-4D97-AF65-F5344CB8AC3E}">
        <p14:creationId xmlns:p14="http://schemas.microsoft.com/office/powerpoint/2010/main" val="2249198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3600" dirty="0">
                <a:solidFill>
                  <a:srgbClr val="E98080"/>
                </a:solidFill>
              </a:rPr>
              <a:t>21. y 22. Jesús Helguera, </a:t>
            </a:r>
            <a:r>
              <a:rPr lang="es-MX" sz="3600" i="1" dirty="0">
                <a:solidFill>
                  <a:srgbClr val="E98080"/>
                </a:solidFill>
              </a:rPr>
              <a:t>El flechador del Sol</a:t>
            </a:r>
            <a:r>
              <a:rPr lang="es-MX" sz="3600" dirty="0">
                <a:solidFill>
                  <a:srgbClr val="E98080"/>
                </a:solidFill>
              </a:rPr>
              <a:t>, (?),  y </a:t>
            </a:r>
            <a:r>
              <a:rPr lang="es-MX" sz="3600" i="1" dirty="0">
                <a:solidFill>
                  <a:srgbClr val="E98080"/>
                </a:solidFill>
              </a:rPr>
              <a:t>La leyenda de los volcanes</a:t>
            </a:r>
            <a:r>
              <a:rPr lang="es-MX" sz="3600" dirty="0">
                <a:solidFill>
                  <a:srgbClr val="E98080"/>
                </a:solidFill>
              </a:rPr>
              <a:t>, </a:t>
            </a:r>
            <a:r>
              <a:rPr lang="es-MX" sz="3600" dirty="0" smtClean="0">
                <a:solidFill>
                  <a:srgbClr val="E98080"/>
                </a:solidFill>
              </a:rPr>
              <a:t>1941</a:t>
            </a:r>
            <a:endParaRPr lang="es-MX" sz="36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1814091"/>
            <a:ext cx="3816424" cy="473062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2276872"/>
            <a:ext cx="4770717" cy="3600400"/>
          </a:xfrm>
          <a:prstGeom prst="rect">
            <a:avLst/>
          </a:prstGeom>
        </p:spPr>
      </p:pic>
    </p:spTree>
    <p:extLst>
      <p:ext uri="{BB962C8B-B14F-4D97-AF65-F5344CB8AC3E}">
        <p14:creationId xmlns:p14="http://schemas.microsoft.com/office/powerpoint/2010/main" val="2381231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23. Jorge González Camarena, </a:t>
            </a:r>
            <a:r>
              <a:rPr lang="es-MX" i="1" dirty="0">
                <a:solidFill>
                  <a:srgbClr val="E98080"/>
                </a:solidFill>
              </a:rPr>
              <a:t>La Patria</a:t>
            </a:r>
            <a:r>
              <a:rPr lang="es-MX" dirty="0">
                <a:solidFill>
                  <a:srgbClr val="E98080"/>
                </a:solidFill>
              </a:rPr>
              <a:t>, </a:t>
            </a:r>
            <a:r>
              <a:rPr lang="es-MX" dirty="0" smtClean="0">
                <a:solidFill>
                  <a:srgbClr val="E98080"/>
                </a:solidFill>
              </a:rPr>
              <a:t>1961</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a:extLst>
              <a:ext uri="{28A0092B-C50C-407E-A947-70E740481C1C}">
                <a14:useLocalDpi xmlns:a14="http://schemas.microsoft.com/office/drawing/2010/main" val="0"/>
              </a:ext>
            </a:extLst>
          </a:blip>
          <a:srcRect l="6281" t="6767" r="7119" b="5777"/>
          <a:stretch/>
        </p:blipFill>
        <p:spPr>
          <a:xfrm>
            <a:off x="1115617" y="1789133"/>
            <a:ext cx="6912768" cy="4996532"/>
          </a:xfrm>
          <a:prstGeom prst="rect">
            <a:avLst/>
          </a:prstGeom>
        </p:spPr>
      </p:pic>
    </p:spTree>
    <p:extLst>
      <p:ext uri="{BB962C8B-B14F-4D97-AF65-F5344CB8AC3E}">
        <p14:creationId xmlns:p14="http://schemas.microsoft.com/office/powerpoint/2010/main" val="3784491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24. Jorge González Camarena</a:t>
            </a:r>
            <a:r>
              <a:rPr lang="es-MX" i="1" dirty="0">
                <a:solidFill>
                  <a:srgbClr val="E98080"/>
                </a:solidFill>
              </a:rPr>
              <a:t>, La vendimia nacional,</a:t>
            </a:r>
            <a:r>
              <a:rPr lang="es-MX" dirty="0">
                <a:solidFill>
                  <a:srgbClr val="E98080"/>
                </a:solidFill>
              </a:rPr>
              <a:t> </a:t>
            </a:r>
            <a:r>
              <a:rPr lang="es-MX" dirty="0" smtClean="0">
                <a:solidFill>
                  <a:srgbClr val="E98080"/>
                </a:solidFill>
              </a:rPr>
              <a:t>1946</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465" b="2810"/>
          <a:stretch/>
        </p:blipFill>
        <p:spPr>
          <a:xfrm>
            <a:off x="1547664" y="1726337"/>
            <a:ext cx="5976664" cy="5010249"/>
          </a:xfrm>
          <a:prstGeom prst="rect">
            <a:avLst/>
          </a:prstGeom>
        </p:spPr>
      </p:pic>
    </p:spTree>
    <p:extLst>
      <p:ext uri="{BB962C8B-B14F-4D97-AF65-F5344CB8AC3E}">
        <p14:creationId xmlns:p14="http://schemas.microsoft.com/office/powerpoint/2010/main" val="1755487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a:bodyPr>
          <a:lstStyle/>
          <a:p>
            <a:r>
              <a:rPr lang="es-MX" sz="3600" dirty="0">
                <a:solidFill>
                  <a:srgbClr val="E98080"/>
                </a:solidFill>
              </a:rPr>
              <a:t>Arte tras “la Ruptura” (1968- al presente)</a:t>
            </a:r>
            <a:endParaRPr lang="es-MX" sz="3600" dirty="0">
              <a:solidFill>
                <a:srgbClr val="E9808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 xmlns:a16="http://schemas.microsoft.com/office/drawing/2014/main" id="{94C16E0C-B0EC-4B87-97FE-484817E1951B}"/>
              </a:ext>
            </a:extLst>
          </p:cNvPr>
          <p:cNvSpPr>
            <a:spLocks noGrp="1"/>
          </p:cNvSpPr>
          <p:nvPr>
            <p:ph idx="1"/>
          </p:nvPr>
        </p:nvSpPr>
        <p:spPr>
          <a:xfrm>
            <a:off x="457200" y="1999381"/>
            <a:ext cx="8229600" cy="4525963"/>
          </a:xfrm>
        </p:spPr>
        <p:txBody>
          <a:bodyPr>
            <a:normAutofit fontScale="85000" lnSpcReduction="10000"/>
          </a:bodyPr>
          <a:lstStyle/>
          <a:p>
            <a:pPr marL="0" indent="0" algn="just">
              <a:buNone/>
            </a:pPr>
            <a:r>
              <a:rPr lang="es-MX" dirty="0">
                <a:solidFill>
                  <a:schemeClr val="tx1">
                    <a:lumMod val="65000"/>
                    <a:lumOff val="35000"/>
                  </a:schemeClr>
                </a:solidFill>
              </a:rPr>
              <a:t>Contexto/Pistas</a:t>
            </a:r>
          </a:p>
          <a:p>
            <a:pPr algn="just"/>
            <a:r>
              <a:rPr lang="es-MX" dirty="0">
                <a:solidFill>
                  <a:schemeClr val="tx1">
                    <a:lumMod val="65000"/>
                    <a:lumOff val="35000"/>
                  </a:schemeClr>
                </a:solidFill>
              </a:rPr>
              <a:t>En términos pictóricos, la Ruptura de 1968 marca el fin de la hegemonía de la Escuela Mexicana de Pintura.  El fuerte cuestionamiento al sistema político mexicano en ese año </a:t>
            </a:r>
            <a:r>
              <a:rPr lang="es-MX" dirty="0" smtClean="0">
                <a:solidFill>
                  <a:schemeClr val="tx1">
                    <a:lumMod val="65000"/>
                    <a:lumOff val="35000"/>
                  </a:schemeClr>
                </a:solidFill>
              </a:rPr>
              <a:t>tuvo </a:t>
            </a:r>
            <a:r>
              <a:rPr lang="es-MX" dirty="0">
                <a:solidFill>
                  <a:schemeClr val="tx1">
                    <a:lumMod val="65000"/>
                    <a:lumOff val="35000"/>
                  </a:schemeClr>
                </a:solidFill>
              </a:rPr>
              <a:t>repercusiones en el imaginario de la nación y lo nacional. </a:t>
            </a:r>
          </a:p>
          <a:p>
            <a:pPr algn="just"/>
            <a:r>
              <a:rPr lang="es-MX" dirty="0">
                <a:solidFill>
                  <a:schemeClr val="tx1">
                    <a:lumMod val="65000"/>
                    <a:lumOff val="35000"/>
                  </a:schemeClr>
                </a:solidFill>
              </a:rPr>
              <a:t>Es a partir de este momento que el discurso nacionalista posrevolucionario se muestra obsoleto.</a:t>
            </a:r>
          </a:p>
          <a:p>
            <a:pPr algn="just"/>
            <a:r>
              <a:rPr lang="es-MX" dirty="0">
                <a:solidFill>
                  <a:schemeClr val="tx1">
                    <a:lumMod val="65000"/>
                    <a:lumOff val="35000"/>
                  </a:schemeClr>
                </a:solidFill>
              </a:rPr>
              <a:t>Los papeles se subvierten, pero también se pierden, las alegorías siguen ocupando un papel central, pero los íconos de la nacionalidad son ahora </a:t>
            </a:r>
            <a:r>
              <a:rPr lang="es-MX" dirty="0" err="1">
                <a:solidFill>
                  <a:schemeClr val="tx1">
                    <a:lumMod val="65000"/>
                    <a:lumOff val="35000"/>
                  </a:schemeClr>
                </a:solidFill>
              </a:rPr>
              <a:t>resignificados</a:t>
            </a:r>
            <a:r>
              <a:rPr lang="es-MX" dirty="0">
                <a:solidFill>
                  <a:schemeClr val="tx1">
                    <a:lumMod val="65000"/>
                    <a:lumOff val="35000"/>
                  </a:schemeClr>
                </a:solidFill>
              </a:rPr>
              <a:t>.</a:t>
            </a:r>
          </a:p>
          <a:p>
            <a:endParaRPr lang="es-MX" dirty="0">
              <a:solidFill>
                <a:schemeClr val="tx1">
                  <a:lumMod val="65000"/>
                  <a:lumOff val="3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45029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25. </a:t>
            </a:r>
            <a:r>
              <a:rPr lang="es-MX" sz="2800" dirty="0" err="1">
                <a:solidFill>
                  <a:srgbClr val="E98080"/>
                </a:solidFill>
              </a:rPr>
              <a:t>Arnold</a:t>
            </a:r>
            <a:r>
              <a:rPr lang="es-MX" sz="2800" dirty="0">
                <a:solidFill>
                  <a:srgbClr val="E98080"/>
                </a:solidFill>
              </a:rPr>
              <a:t> </a:t>
            </a:r>
            <a:r>
              <a:rPr lang="es-MX" sz="2800" dirty="0" err="1">
                <a:solidFill>
                  <a:srgbClr val="E98080"/>
                </a:solidFill>
              </a:rPr>
              <a:t>Belkin</a:t>
            </a:r>
            <a:r>
              <a:rPr lang="es-MX" sz="2800" dirty="0">
                <a:solidFill>
                  <a:srgbClr val="E98080"/>
                </a:solidFill>
              </a:rPr>
              <a:t>, </a:t>
            </a:r>
            <a:r>
              <a:rPr lang="es-MX" sz="2800" i="1" dirty="0">
                <a:solidFill>
                  <a:srgbClr val="E98080"/>
                </a:solidFill>
              </a:rPr>
              <a:t>Descubrimiento y conquista del Nuevo Mundo</a:t>
            </a:r>
            <a:r>
              <a:rPr lang="es-MX" sz="2800" dirty="0">
                <a:solidFill>
                  <a:srgbClr val="E98080"/>
                </a:solidFill>
              </a:rPr>
              <a:t>, 1988-1989 Biblioteca Pública de </a:t>
            </a:r>
            <a:r>
              <a:rPr lang="es-MX" sz="2800" dirty="0" err="1">
                <a:solidFill>
                  <a:srgbClr val="E98080"/>
                </a:solidFill>
              </a:rPr>
              <a:t>Popotla</a:t>
            </a:r>
            <a:r>
              <a:rPr lang="es-MX" sz="2800" dirty="0">
                <a:solidFill>
                  <a:srgbClr val="E98080"/>
                </a:solidFill>
              </a:rPr>
              <a:t>, SEP, D.F. </a:t>
            </a:r>
            <a:r>
              <a:rPr lang="es-MX" sz="2800" dirty="0" smtClean="0">
                <a:solidFill>
                  <a:srgbClr val="E98080"/>
                </a:solidFill>
              </a:rPr>
              <a:t>Detalle</a:t>
            </a:r>
            <a:endParaRPr lang="es-MX" sz="2800"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5" t="2340" b="10140"/>
          <a:stretch/>
        </p:blipFill>
        <p:spPr>
          <a:xfrm>
            <a:off x="677961" y="1844824"/>
            <a:ext cx="7788078" cy="4680520"/>
          </a:xfrm>
          <a:prstGeom prst="rect">
            <a:avLst/>
          </a:prstGeom>
        </p:spPr>
      </p:pic>
    </p:spTree>
    <p:extLst>
      <p:ext uri="{BB962C8B-B14F-4D97-AF65-F5344CB8AC3E}">
        <p14:creationId xmlns:p14="http://schemas.microsoft.com/office/powerpoint/2010/main" val="3949647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26. David Lezama, </a:t>
            </a:r>
            <a:r>
              <a:rPr lang="es-MX" i="1" dirty="0">
                <a:solidFill>
                  <a:srgbClr val="E98080"/>
                </a:solidFill>
              </a:rPr>
              <a:t>El nuevo descubrimiento del pulque</a:t>
            </a:r>
            <a:r>
              <a:rPr lang="es-MX" dirty="0">
                <a:solidFill>
                  <a:srgbClr val="E98080"/>
                </a:solidFill>
              </a:rPr>
              <a:t>, 2002</a:t>
            </a:r>
            <a:r>
              <a:rPr lang="es-MX" dirty="0" smtClean="0">
                <a:solidFill>
                  <a:srgbClr val="E98080"/>
                </a:solidFill>
              </a:rPr>
              <a:t>.</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665516"/>
            <a:ext cx="6768751" cy="5084084"/>
          </a:xfrm>
          <a:prstGeom prst="rect">
            <a:avLst/>
          </a:prstGeom>
        </p:spPr>
      </p:pic>
    </p:spTree>
    <p:extLst>
      <p:ext uri="{BB962C8B-B14F-4D97-AF65-F5344CB8AC3E}">
        <p14:creationId xmlns:p14="http://schemas.microsoft.com/office/powerpoint/2010/main" val="2289281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27. Daniel Lezama, </a:t>
            </a:r>
            <a:r>
              <a:rPr lang="es-MX" i="1" dirty="0">
                <a:solidFill>
                  <a:srgbClr val="E98080"/>
                </a:solidFill>
              </a:rPr>
              <a:t>La leyenda de los Volcanes</a:t>
            </a:r>
            <a:r>
              <a:rPr lang="es-MX" dirty="0">
                <a:solidFill>
                  <a:srgbClr val="E98080"/>
                </a:solidFill>
              </a:rPr>
              <a:t>, </a:t>
            </a:r>
            <a:r>
              <a:rPr lang="es-MX" dirty="0" smtClean="0">
                <a:solidFill>
                  <a:srgbClr val="E98080"/>
                </a:solidFill>
              </a:rPr>
              <a:t>2005</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8351" y="1998663"/>
            <a:ext cx="3187297" cy="4525962"/>
          </a:xfrm>
          <a:prstGeom prst="rect">
            <a:avLst/>
          </a:prstGeom>
        </p:spPr>
      </p:pic>
    </p:spTree>
    <p:extLst>
      <p:ext uri="{BB962C8B-B14F-4D97-AF65-F5344CB8AC3E}">
        <p14:creationId xmlns:p14="http://schemas.microsoft.com/office/powerpoint/2010/main" val="3858522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28. y 29. César Martínez Silva, </a:t>
            </a:r>
            <a:r>
              <a:rPr lang="es-MX" sz="2800" i="1" dirty="0">
                <a:solidFill>
                  <a:srgbClr val="E98080"/>
                </a:solidFill>
              </a:rPr>
              <a:t>Nos-Otros </a:t>
            </a:r>
            <a:r>
              <a:rPr lang="es-MX" sz="2800" dirty="0">
                <a:solidFill>
                  <a:srgbClr val="E98080"/>
                </a:solidFill>
              </a:rPr>
              <a:t>y </a:t>
            </a:r>
            <a:r>
              <a:rPr lang="es-MX" sz="2800" i="1" dirty="0">
                <a:solidFill>
                  <a:srgbClr val="E98080"/>
                </a:solidFill>
              </a:rPr>
              <a:t>Tratado de Libre Comerse</a:t>
            </a:r>
            <a:r>
              <a:rPr lang="es-MX" sz="2800" dirty="0">
                <a:solidFill>
                  <a:srgbClr val="E98080"/>
                </a:solidFill>
              </a:rPr>
              <a:t>, Impresión en mármol, 2018</a:t>
            </a:r>
            <a:endParaRPr lang="es-MX" sz="2800" dirty="0">
              <a:solidFill>
                <a:srgbClr val="E98080"/>
              </a:solidFill>
              <a:latin typeface="Helvetica" panose="020B0604020202020204" pitchFamily="34" charset="0"/>
              <a:cs typeface="Helvetica" panose="020B0604020202020204" pitchFamily="34" charset="0"/>
            </a:endParaRPr>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2906" t="2163" r="4086" b="2376"/>
          <a:stretch/>
        </p:blipFill>
        <p:spPr>
          <a:xfrm>
            <a:off x="457200" y="2134042"/>
            <a:ext cx="4324911" cy="4392487"/>
          </a:xfrm>
          <a:prstGeom prst="rect">
            <a:avLst/>
          </a:prstGeom>
        </p:spPr>
      </p:pic>
      <p:pic>
        <p:nvPicPr>
          <p:cNvPr id="5" name="Marcador de contenido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638" t="2949" r="6288" b="4774"/>
          <a:stretch/>
        </p:blipFill>
        <p:spPr>
          <a:xfrm>
            <a:off x="5005253" y="2008551"/>
            <a:ext cx="3682752" cy="4643470"/>
          </a:xfrm>
          <a:prstGeom prst="rect">
            <a:avLst/>
          </a:prstGeom>
        </p:spPr>
      </p:pic>
    </p:spTree>
    <p:extLst>
      <p:ext uri="{BB962C8B-B14F-4D97-AF65-F5344CB8AC3E}">
        <p14:creationId xmlns:p14="http://schemas.microsoft.com/office/powerpoint/2010/main" val="738548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sz="4000" dirty="0">
                <a:solidFill>
                  <a:srgbClr val="E98080"/>
                </a:solidFill>
              </a:rPr>
              <a:t>1. Representación de América como salvaje devoradora de hombres, siglo XVI</a:t>
            </a:r>
            <a:r>
              <a:rPr lang="es-MX" sz="4000" dirty="0" smtClean="0">
                <a:solidFill>
                  <a:srgbClr val="E98080"/>
                </a:solidFill>
              </a:rPr>
              <a:t>.</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00" t="2822" r="6793" b="2629"/>
          <a:stretch/>
        </p:blipFill>
        <p:spPr>
          <a:xfrm>
            <a:off x="3131840" y="1721116"/>
            <a:ext cx="2952328" cy="5071948"/>
          </a:xfrm>
          <a:prstGeom prst="rect">
            <a:avLst/>
          </a:prstGeom>
        </p:spPr>
      </p:pic>
    </p:spTree>
    <p:extLst>
      <p:ext uri="{BB962C8B-B14F-4D97-AF65-F5344CB8AC3E}">
        <p14:creationId xmlns:p14="http://schemas.microsoft.com/office/powerpoint/2010/main" val="2788479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lstStyle/>
          <a:p>
            <a:r>
              <a:rPr lang="es-MX" dirty="0">
                <a:solidFill>
                  <a:srgbClr val="E98080"/>
                </a:solidFill>
              </a:rPr>
              <a:t>Referencia de las imágenes</a:t>
            </a:r>
            <a:endParaRPr lang="es-MX" dirty="0">
              <a:solidFill>
                <a:srgbClr val="E9808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 xmlns:a16="http://schemas.microsoft.com/office/drawing/2014/main" id="{94C16E0C-B0EC-4B87-97FE-484817E1951B}"/>
              </a:ext>
            </a:extLst>
          </p:cNvPr>
          <p:cNvSpPr>
            <a:spLocks noGrp="1"/>
          </p:cNvSpPr>
          <p:nvPr>
            <p:ph idx="1"/>
          </p:nvPr>
        </p:nvSpPr>
        <p:spPr>
          <a:xfrm>
            <a:off x="457200" y="1844824"/>
            <a:ext cx="8229600" cy="4525963"/>
          </a:xfrm>
        </p:spPr>
        <p:txBody>
          <a:bodyPr>
            <a:noAutofit/>
          </a:bodyPr>
          <a:lstStyle/>
          <a:p>
            <a:pPr marL="0" indent="0">
              <a:buNone/>
            </a:pPr>
            <a:r>
              <a:rPr lang="es-MX" sz="1600" dirty="0">
                <a:solidFill>
                  <a:schemeClr val="tx1">
                    <a:lumMod val="65000"/>
                    <a:lumOff val="35000"/>
                  </a:schemeClr>
                </a:solidFill>
              </a:rPr>
              <a:t>1. </a:t>
            </a:r>
            <a:r>
              <a:rPr lang="es-MX" sz="1600" dirty="0" err="1">
                <a:solidFill>
                  <a:schemeClr val="tx1">
                    <a:lumMod val="65000"/>
                    <a:lumOff val="35000"/>
                  </a:schemeClr>
                </a:solidFill>
              </a:rPr>
              <a:t>Florescano</a:t>
            </a:r>
            <a:r>
              <a:rPr lang="es-MX" sz="1600" dirty="0">
                <a:solidFill>
                  <a:schemeClr val="tx1">
                    <a:lumMod val="65000"/>
                    <a:lumOff val="35000"/>
                  </a:schemeClr>
                </a:solidFill>
              </a:rPr>
              <a:t>, Enrique (2005), </a:t>
            </a:r>
            <a:r>
              <a:rPr lang="es-MX" sz="1600" i="1" dirty="0">
                <a:solidFill>
                  <a:schemeClr val="tx1">
                    <a:lumMod val="65000"/>
                    <a:lumOff val="35000"/>
                  </a:schemeClr>
                </a:solidFill>
              </a:rPr>
              <a:t>Imágenes de la patria a través de los siglos</a:t>
            </a:r>
            <a:r>
              <a:rPr lang="es-MX" sz="1600" dirty="0">
                <a:solidFill>
                  <a:schemeClr val="tx1">
                    <a:lumMod val="65000"/>
                    <a:lumOff val="35000"/>
                  </a:schemeClr>
                </a:solidFill>
              </a:rPr>
              <a:t>, México, Taurus, p. 57.</a:t>
            </a:r>
          </a:p>
          <a:p>
            <a:pPr marL="0" indent="0">
              <a:buNone/>
            </a:pPr>
            <a:r>
              <a:rPr lang="es-MX" sz="1600" dirty="0">
                <a:solidFill>
                  <a:schemeClr val="tx1">
                    <a:lumMod val="65000"/>
                    <a:lumOff val="35000"/>
                  </a:schemeClr>
                </a:solidFill>
              </a:rPr>
              <a:t>2. Ibíd., p. 75.</a:t>
            </a:r>
          </a:p>
          <a:p>
            <a:pPr marL="0" indent="0">
              <a:buNone/>
            </a:pPr>
            <a:r>
              <a:rPr lang="es-MX" sz="1600" dirty="0">
                <a:solidFill>
                  <a:schemeClr val="tx1">
                    <a:lumMod val="65000"/>
                    <a:lumOff val="35000"/>
                  </a:schemeClr>
                </a:solidFill>
              </a:rPr>
              <a:t>3. Ibíd., p. 77.</a:t>
            </a:r>
          </a:p>
          <a:p>
            <a:pPr marL="0" indent="0">
              <a:buNone/>
            </a:pPr>
            <a:r>
              <a:rPr lang="es-MX" sz="1600" dirty="0">
                <a:solidFill>
                  <a:schemeClr val="tx1">
                    <a:lumMod val="65000"/>
                    <a:lumOff val="35000"/>
                  </a:schemeClr>
                </a:solidFill>
              </a:rPr>
              <a:t>4. </a:t>
            </a:r>
            <a:r>
              <a:rPr lang="es-MX" sz="1600" dirty="0" err="1">
                <a:solidFill>
                  <a:schemeClr val="tx1">
                    <a:lumMod val="65000"/>
                    <a:lumOff val="35000"/>
                  </a:schemeClr>
                </a:solidFill>
              </a:rPr>
              <a:t>Katzew</a:t>
            </a:r>
            <a:r>
              <a:rPr lang="es-MX" sz="1600" dirty="0">
                <a:solidFill>
                  <a:schemeClr val="tx1">
                    <a:lumMod val="65000"/>
                    <a:lumOff val="35000"/>
                  </a:schemeClr>
                </a:solidFill>
              </a:rPr>
              <a:t>, </a:t>
            </a:r>
            <a:r>
              <a:rPr lang="es-MX" sz="1600" dirty="0" err="1">
                <a:solidFill>
                  <a:schemeClr val="tx1">
                    <a:lumMod val="65000"/>
                    <a:lumOff val="35000"/>
                  </a:schemeClr>
                </a:solidFill>
              </a:rPr>
              <a:t>Ilona</a:t>
            </a:r>
            <a:r>
              <a:rPr lang="es-MX" sz="1600" dirty="0">
                <a:solidFill>
                  <a:schemeClr val="tx1">
                    <a:lumMod val="65000"/>
                    <a:lumOff val="35000"/>
                  </a:schemeClr>
                </a:solidFill>
              </a:rPr>
              <a:t> (2004), </a:t>
            </a:r>
            <a:r>
              <a:rPr lang="es-MX" sz="1600" i="1" dirty="0">
                <a:solidFill>
                  <a:schemeClr val="tx1">
                    <a:lumMod val="65000"/>
                    <a:lumOff val="35000"/>
                  </a:schemeClr>
                </a:solidFill>
              </a:rPr>
              <a:t>La pintura de castas</a:t>
            </a:r>
            <a:r>
              <a:rPr lang="es-MX" sz="1600" dirty="0">
                <a:solidFill>
                  <a:schemeClr val="tx1">
                    <a:lumMod val="65000"/>
                    <a:lumOff val="35000"/>
                  </a:schemeClr>
                </a:solidFill>
              </a:rPr>
              <a:t>, México, CONACULTA, Turnes, p. 30</a:t>
            </a:r>
          </a:p>
          <a:p>
            <a:pPr marL="0" indent="0">
              <a:buNone/>
            </a:pPr>
            <a:r>
              <a:rPr lang="es-MX" sz="1600" dirty="0">
                <a:solidFill>
                  <a:schemeClr val="tx1">
                    <a:lumMod val="65000"/>
                    <a:lumOff val="35000"/>
                  </a:schemeClr>
                </a:solidFill>
              </a:rPr>
              <a:t>5. </a:t>
            </a:r>
            <a:r>
              <a:rPr lang="es-MX" sz="1600" dirty="0" err="1">
                <a:solidFill>
                  <a:schemeClr val="tx1">
                    <a:lumMod val="65000"/>
                    <a:lumOff val="35000"/>
                  </a:schemeClr>
                </a:solidFill>
              </a:rPr>
              <a:t>Ibíd</a:t>
            </a:r>
            <a:r>
              <a:rPr lang="es-MX" sz="1600" dirty="0">
                <a:solidFill>
                  <a:schemeClr val="tx1">
                    <a:lumMod val="65000"/>
                    <a:lumOff val="35000"/>
                  </a:schemeClr>
                </a:solidFill>
              </a:rPr>
              <a:t>, p. 102.</a:t>
            </a:r>
          </a:p>
          <a:p>
            <a:pPr marL="0" indent="0">
              <a:buNone/>
            </a:pPr>
            <a:r>
              <a:rPr lang="es-MX" sz="1600" dirty="0">
                <a:solidFill>
                  <a:schemeClr val="tx1">
                    <a:lumMod val="65000"/>
                    <a:lumOff val="35000"/>
                  </a:schemeClr>
                </a:solidFill>
              </a:rPr>
              <a:t>6. Ibíd., p. 195.</a:t>
            </a:r>
          </a:p>
          <a:p>
            <a:pPr marL="0" indent="0">
              <a:buNone/>
            </a:pPr>
            <a:r>
              <a:rPr lang="es-MX" sz="1600" dirty="0">
                <a:solidFill>
                  <a:schemeClr val="tx1">
                    <a:lumMod val="65000"/>
                    <a:lumOff val="35000"/>
                  </a:schemeClr>
                </a:solidFill>
              </a:rPr>
              <a:t>7. </a:t>
            </a:r>
            <a:r>
              <a:rPr lang="es-MX" sz="1600" dirty="0" err="1">
                <a:solidFill>
                  <a:schemeClr val="tx1">
                    <a:lumMod val="65000"/>
                    <a:lumOff val="35000"/>
                  </a:schemeClr>
                </a:solidFill>
              </a:rPr>
              <a:t>Florescano</a:t>
            </a:r>
            <a:r>
              <a:rPr lang="es-MX" sz="1600" dirty="0">
                <a:solidFill>
                  <a:schemeClr val="tx1">
                    <a:lumMod val="65000"/>
                    <a:lumOff val="35000"/>
                  </a:schemeClr>
                </a:solidFill>
              </a:rPr>
              <a:t> (2005), </a:t>
            </a:r>
            <a:r>
              <a:rPr lang="es-MX" sz="1600" dirty="0" err="1">
                <a:solidFill>
                  <a:schemeClr val="tx1">
                    <a:lumMod val="65000"/>
                    <a:lumOff val="35000"/>
                  </a:schemeClr>
                </a:solidFill>
              </a:rPr>
              <a:t>op</a:t>
            </a:r>
            <a:r>
              <a:rPr lang="es-MX" sz="1600" dirty="0">
                <a:solidFill>
                  <a:schemeClr val="tx1">
                    <a:lumMod val="65000"/>
                    <a:lumOff val="35000"/>
                  </a:schemeClr>
                </a:solidFill>
              </a:rPr>
              <a:t>. Cit., p. 181.</a:t>
            </a:r>
          </a:p>
          <a:p>
            <a:pPr marL="0" indent="0">
              <a:buNone/>
            </a:pPr>
            <a:r>
              <a:rPr lang="es-MX" sz="1600" dirty="0">
                <a:solidFill>
                  <a:schemeClr val="tx1">
                    <a:lumMod val="65000"/>
                    <a:lumOff val="35000"/>
                  </a:schemeClr>
                </a:solidFill>
              </a:rPr>
              <a:t>8. Ibíd., p. 183.</a:t>
            </a:r>
          </a:p>
          <a:p>
            <a:pPr marL="0" indent="0">
              <a:buNone/>
            </a:pPr>
            <a:r>
              <a:rPr lang="es-MX" sz="1600" dirty="0">
                <a:solidFill>
                  <a:schemeClr val="tx1">
                    <a:lumMod val="65000"/>
                    <a:lumOff val="35000"/>
                  </a:schemeClr>
                </a:solidFill>
              </a:rPr>
              <a:t>9. ibíd., p. 204.</a:t>
            </a:r>
          </a:p>
          <a:p>
            <a:pPr marL="0" indent="0">
              <a:buNone/>
            </a:pPr>
            <a:r>
              <a:rPr lang="es-MX" sz="1600" dirty="0">
                <a:solidFill>
                  <a:schemeClr val="tx1">
                    <a:lumMod val="65000"/>
                    <a:lumOff val="35000"/>
                  </a:schemeClr>
                </a:solidFill>
              </a:rPr>
              <a:t>10. Ibíd., p. 210.</a:t>
            </a:r>
          </a:p>
          <a:p>
            <a:pPr marL="0" indent="0">
              <a:buNone/>
            </a:pPr>
            <a:r>
              <a:rPr lang="es-MX" sz="1600" dirty="0">
                <a:solidFill>
                  <a:schemeClr val="tx1">
                    <a:lumMod val="65000"/>
                    <a:lumOff val="35000"/>
                  </a:schemeClr>
                </a:solidFill>
              </a:rPr>
              <a:t>11. Ibíd., p. 175.</a:t>
            </a:r>
          </a:p>
          <a:p>
            <a:pPr marL="0" indent="0">
              <a:buNone/>
            </a:pPr>
            <a:r>
              <a:rPr lang="es-MX" sz="1600" dirty="0">
                <a:solidFill>
                  <a:schemeClr val="tx1">
                    <a:lumMod val="65000"/>
                    <a:lumOff val="35000"/>
                  </a:schemeClr>
                </a:solidFill>
              </a:rPr>
              <a:t>12. Ibíd., p. 237.</a:t>
            </a:r>
          </a:p>
          <a:p>
            <a:pPr marL="0" indent="0">
              <a:buNone/>
            </a:pPr>
            <a:r>
              <a:rPr lang="es-MX" sz="1600" dirty="0">
                <a:solidFill>
                  <a:schemeClr val="tx1">
                    <a:lumMod val="65000"/>
                    <a:lumOff val="35000"/>
                  </a:schemeClr>
                </a:solidFill>
              </a:rPr>
              <a:t>13. Ibíd., p. 257.</a:t>
            </a:r>
          </a:p>
          <a:p>
            <a:pPr marL="0" indent="0">
              <a:buNone/>
            </a:pPr>
            <a:r>
              <a:rPr lang="es-MX" sz="1600" dirty="0">
                <a:solidFill>
                  <a:schemeClr val="tx1">
                    <a:lumMod val="65000"/>
                    <a:lumOff val="35000"/>
                  </a:schemeClr>
                </a:solidFill>
              </a:rPr>
              <a:t>14. Obtenida de: </a:t>
            </a:r>
            <a:r>
              <a:rPr lang="es-MX" sz="1600" dirty="0">
                <a:solidFill>
                  <a:schemeClr val="tx1">
                    <a:lumMod val="65000"/>
                    <a:lumOff val="35000"/>
                  </a:schemeClr>
                </a:solidFill>
                <a:hlinkClick r:id="rId3"/>
              </a:rPr>
              <a:t>http://www.vozenvoz.com/paises/mexico/diego-rivera-a-100-anos-de-paisaje-zapatista/</a:t>
            </a:r>
            <a:endParaRPr lang="es-MX" sz="1600" dirty="0">
              <a:solidFill>
                <a:schemeClr val="tx1">
                  <a:lumMod val="65000"/>
                  <a:lumOff val="35000"/>
                </a:schemeClr>
              </a:solidFill>
            </a:endParaRPr>
          </a:p>
          <a:p>
            <a:pPr marL="0" indent="0">
              <a:buNone/>
            </a:pPr>
            <a:r>
              <a:rPr lang="es-MX" sz="1600" dirty="0">
                <a:solidFill>
                  <a:schemeClr val="tx1">
                    <a:lumMod val="65000"/>
                    <a:lumOff val="35000"/>
                  </a:schemeClr>
                </a:solidFill>
              </a:rPr>
              <a:t>15. Varios autores (2003), </a:t>
            </a:r>
            <a:r>
              <a:rPr lang="es-MX" sz="1600" i="1" dirty="0">
                <a:solidFill>
                  <a:schemeClr val="tx1">
                    <a:lumMod val="65000"/>
                    <a:lumOff val="35000"/>
                  </a:schemeClr>
                </a:solidFill>
              </a:rPr>
              <a:t>La pintura mural en los centros de educación de México</a:t>
            </a:r>
            <a:r>
              <a:rPr lang="es-MX" sz="1600" dirty="0">
                <a:solidFill>
                  <a:schemeClr val="tx1">
                    <a:lumMod val="65000"/>
                    <a:lumOff val="35000"/>
                  </a:schemeClr>
                </a:solidFill>
              </a:rPr>
              <a:t>, México, SEP, p. 116</a:t>
            </a:r>
            <a:r>
              <a:rPr lang="es-MX" sz="1600" dirty="0" smtClean="0">
                <a:solidFill>
                  <a:schemeClr val="tx1">
                    <a:lumMod val="65000"/>
                    <a:lumOff val="35000"/>
                  </a:schemeClr>
                </a:solidFill>
              </a:rPr>
              <a:t>.</a:t>
            </a:r>
            <a:endParaRPr lang="es-MX" sz="1600" dirty="0">
              <a:solidFill>
                <a:schemeClr val="tx1">
                  <a:lumMod val="65000"/>
                  <a:lumOff val="35000"/>
                </a:schemeClr>
              </a:solidFill>
            </a:endParaRPr>
          </a:p>
        </p:txBody>
      </p:sp>
    </p:spTree>
    <p:extLst>
      <p:ext uri="{BB962C8B-B14F-4D97-AF65-F5344CB8AC3E}">
        <p14:creationId xmlns:p14="http://schemas.microsoft.com/office/powerpoint/2010/main" val="2966854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lstStyle/>
          <a:p>
            <a:r>
              <a:rPr lang="es-MX" dirty="0">
                <a:solidFill>
                  <a:srgbClr val="E98080"/>
                </a:solidFill>
              </a:rPr>
              <a:t>Referencia de las imágenes</a:t>
            </a:r>
            <a:endParaRPr lang="es-MX" dirty="0">
              <a:solidFill>
                <a:srgbClr val="E9808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 xmlns:a16="http://schemas.microsoft.com/office/drawing/2014/main" id="{94C16E0C-B0EC-4B87-97FE-484817E1951B}"/>
              </a:ext>
            </a:extLst>
          </p:cNvPr>
          <p:cNvSpPr>
            <a:spLocks noGrp="1"/>
          </p:cNvSpPr>
          <p:nvPr>
            <p:ph idx="1"/>
          </p:nvPr>
        </p:nvSpPr>
        <p:spPr>
          <a:xfrm>
            <a:off x="457200" y="1999381"/>
            <a:ext cx="8229600" cy="4525963"/>
          </a:xfrm>
        </p:spPr>
        <p:txBody>
          <a:bodyPr>
            <a:normAutofit fontScale="55000" lnSpcReduction="20000"/>
          </a:bodyPr>
          <a:lstStyle/>
          <a:p>
            <a:pPr marL="0" indent="0">
              <a:buNone/>
            </a:pPr>
            <a:r>
              <a:rPr lang="es-MX" dirty="0">
                <a:solidFill>
                  <a:schemeClr val="tx1">
                    <a:lumMod val="65000"/>
                    <a:lumOff val="35000"/>
                  </a:schemeClr>
                </a:solidFill>
              </a:rPr>
              <a:t>16. </a:t>
            </a:r>
            <a:r>
              <a:rPr lang="es-MX" dirty="0" err="1">
                <a:solidFill>
                  <a:schemeClr val="tx1">
                    <a:lumMod val="65000"/>
                    <a:lumOff val="35000"/>
                  </a:schemeClr>
                </a:solidFill>
              </a:rPr>
              <a:t>Florescano</a:t>
            </a:r>
            <a:r>
              <a:rPr lang="es-MX" dirty="0">
                <a:solidFill>
                  <a:schemeClr val="tx1">
                    <a:lumMod val="65000"/>
                    <a:lumOff val="35000"/>
                  </a:schemeClr>
                </a:solidFill>
              </a:rPr>
              <a:t> (2005), </a:t>
            </a:r>
            <a:r>
              <a:rPr lang="es-MX" dirty="0" err="1">
                <a:solidFill>
                  <a:schemeClr val="tx1">
                    <a:lumMod val="65000"/>
                    <a:lumOff val="35000"/>
                  </a:schemeClr>
                </a:solidFill>
              </a:rPr>
              <a:t>Op</a:t>
            </a:r>
            <a:r>
              <a:rPr lang="es-MX" dirty="0">
                <a:solidFill>
                  <a:schemeClr val="tx1">
                    <a:lumMod val="65000"/>
                    <a:lumOff val="35000"/>
                  </a:schemeClr>
                </a:solidFill>
              </a:rPr>
              <a:t>. Cit., p. 352</a:t>
            </a:r>
          </a:p>
          <a:p>
            <a:pPr marL="0" indent="0">
              <a:buNone/>
            </a:pPr>
            <a:r>
              <a:rPr lang="es-MX" dirty="0" smtClean="0">
                <a:solidFill>
                  <a:schemeClr val="tx1">
                    <a:lumMod val="65000"/>
                    <a:lumOff val="35000"/>
                  </a:schemeClr>
                </a:solidFill>
              </a:rPr>
              <a:t>17</a:t>
            </a:r>
            <a:r>
              <a:rPr lang="es-MX" dirty="0">
                <a:solidFill>
                  <a:schemeClr val="tx1">
                    <a:lumMod val="65000"/>
                    <a:lumOff val="35000"/>
                  </a:schemeClr>
                </a:solidFill>
              </a:rPr>
              <a:t>. Varios autores (2003), </a:t>
            </a:r>
            <a:r>
              <a:rPr lang="es-MX" dirty="0" err="1">
                <a:solidFill>
                  <a:schemeClr val="tx1">
                    <a:lumMod val="65000"/>
                    <a:lumOff val="35000"/>
                  </a:schemeClr>
                </a:solidFill>
              </a:rPr>
              <a:t>Op</a:t>
            </a:r>
            <a:r>
              <a:rPr lang="es-MX" dirty="0">
                <a:solidFill>
                  <a:schemeClr val="tx1">
                    <a:lumMod val="65000"/>
                    <a:lumOff val="35000"/>
                  </a:schemeClr>
                </a:solidFill>
              </a:rPr>
              <a:t>. Cit., p. 197.</a:t>
            </a:r>
          </a:p>
          <a:p>
            <a:pPr marL="0" indent="0">
              <a:buNone/>
            </a:pPr>
            <a:r>
              <a:rPr lang="es-MX" dirty="0" smtClean="0">
                <a:solidFill>
                  <a:schemeClr val="tx1">
                    <a:lumMod val="65000"/>
                    <a:lumOff val="35000"/>
                  </a:schemeClr>
                </a:solidFill>
              </a:rPr>
              <a:t>18</a:t>
            </a:r>
            <a:r>
              <a:rPr lang="es-MX" dirty="0">
                <a:solidFill>
                  <a:schemeClr val="tx1">
                    <a:lumMod val="65000"/>
                    <a:lumOff val="35000"/>
                  </a:schemeClr>
                </a:solidFill>
              </a:rPr>
              <a:t>. Varios autores (2003), </a:t>
            </a:r>
            <a:r>
              <a:rPr lang="es-MX" dirty="0" err="1">
                <a:solidFill>
                  <a:schemeClr val="tx1">
                    <a:lumMod val="65000"/>
                    <a:lumOff val="35000"/>
                  </a:schemeClr>
                </a:solidFill>
              </a:rPr>
              <a:t>Op</a:t>
            </a:r>
            <a:r>
              <a:rPr lang="es-MX" dirty="0">
                <a:solidFill>
                  <a:schemeClr val="tx1">
                    <a:lumMod val="65000"/>
                    <a:lumOff val="35000"/>
                  </a:schemeClr>
                </a:solidFill>
              </a:rPr>
              <a:t>. Cit., p. 138. Se trata de un boceto, el mural quedó inconcluso a la muerte de Siqueiros.</a:t>
            </a:r>
          </a:p>
          <a:p>
            <a:pPr>
              <a:buAutoNum type="arabicPeriod" startAt="19"/>
            </a:pPr>
            <a:r>
              <a:rPr lang="es-MX" dirty="0">
                <a:solidFill>
                  <a:schemeClr val="tx1">
                    <a:lumMod val="65000"/>
                    <a:lumOff val="35000"/>
                  </a:schemeClr>
                </a:solidFill>
              </a:rPr>
              <a:t>Ibíd., p. 102.</a:t>
            </a:r>
          </a:p>
          <a:p>
            <a:pPr>
              <a:buAutoNum type="arabicPeriod" startAt="19"/>
            </a:pPr>
            <a:r>
              <a:rPr lang="es-MX" dirty="0">
                <a:solidFill>
                  <a:schemeClr val="tx1">
                    <a:lumMod val="65000"/>
                    <a:lumOff val="35000"/>
                  </a:schemeClr>
                </a:solidFill>
              </a:rPr>
              <a:t>Ibíd., p. 19.</a:t>
            </a:r>
          </a:p>
          <a:p>
            <a:pPr>
              <a:buAutoNum type="arabicPeriod" startAt="19"/>
            </a:pPr>
            <a:r>
              <a:rPr lang="es-MX" dirty="0">
                <a:solidFill>
                  <a:schemeClr val="tx1">
                    <a:lumMod val="65000"/>
                    <a:lumOff val="35000"/>
                  </a:schemeClr>
                </a:solidFill>
              </a:rPr>
              <a:t>Ibíd., p. 246.</a:t>
            </a:r>
          </a:p>
          <a:p>
            <a:pPr>
              <a:buAutoNum type="arabicPeriod" startAt="19"/>
            </a:pPr>
            <a:r>
              <a:rPr lang="es-MX" dirty="0">
                <a:solidFill>
                  <a:schemeClr val="tx1">
                    <a:lumMod val="65000"/>
                    <a:lumOff val="35000"/>
                  </a:schemeClr>
                </a:solidFill>
              </a:rPr>
              <a:t>Obtenida de: </a:t>
            </a:r>
            <a:r>
              <a:rPr lang="es-MX" dirty="0">
                <a:solidFill>
                  <a:schemeClr val="tx1">
                    <a:lumMod val="65000"/>
                    <a:lumOff val="35000"/>
                  </a:schemeClr>
                </a:solidFill>
                <a:hlinkClick r:id="rId3"/>
              </a:rPr>
              <a:t>http://sanpedrobenitojuarez.org/2016/04/24/pintura-la-leyenda-de-los-volcanes/</a:t>
            </a:r>
            <a:endParaRPr lang="es-MX" dirty="0">
              <a:solidFill>
                <a:schemeClr val="tx1">
                  <a:lumMod val="65000"/>
                  <a:lumOff val="35000"/>
                </a:schemeClr>
              </a:solidFill>
            </a:endParaRPr>
          </a:p>
          <a:p>
            <a:pPr>
              <a:buAutoNum type="arabicPeriod" startAt="19"/>
            </a:pPr>
            <a:r>
              <a:rPr lang="es-MX" dirty="0" err="1">
                <a:solidFill>
                  <a:schemeClr val="tx1">
                    <a:lumMod val="65000"/>
                    <a:lumOff val="35000"/>
                  </a:schemeClr>
                </a:solidFill>
              </a:rPr>
              <a:t>Florescano</a:t>
            </a:r>
            <a:r>
              <a:rPr lang="es-MX" dirty="0">
                <a:solidFill>
                  <a:schemeClr val="tx1">
                    <a:lumMod val="65000"/>
                    <a:lumOff val="35000"/>
                  </a:schemeClr>
                </a:solidFill>
              </a:rPr>
              <a:t> (2005), </a:t>
            </a:r>
            <a:r>
              <a:rPr lang="es-MX" dirty="0" err="1">
                <a:solidFill>
                  <a:schemeClr val="tx1">
                    <a:lumMod val="65000"/>
                    <a:lumOff val="35000"/>
                  </a:schemeClr>
                </a:solidFill>
              </a:rPr>
              <a:t>Op</a:t>
            </a:r>
            <a:r>
              <a:rPr lang="es-MX" dirty="0">
                <a:solidFill>
                  <a:schemeClr val="tx1">
                    <a:lumMod val="65000"/>
                    <a:lumOff val="35000"/>
                  </a:schemeClr>
                </a:solidFill>
              </a:rPr>
              <a:t>. Cit., p. 422.</a:t>
            </a:r>
          </a:p>
          <a:p>
            <a:pPr>
              <a:buAutoNum type="arabicPeriod" startAt="19"/>
            </a:pPr>
            <a:r>
              <a:rPr lang="es-MX" dirty="0">
                <a:solidFill>
                  <a:schemeClr val="tx1">
                    <a:lumMod val="65000"/>
                    <a:lumOff val="35000"/>
                  </a:schemeClr>
                </a:solidFill>
              </a:rPr>
              <a:t>Ibíd., p. 423.</a:t>
            </a:r>
          </a:p>
          <a:p>
            <a:pPr>
              <a:buAutoNum type="arabicPeriod" startAt="19"/>
            </a:pPr>
            <a:r>
              <a:rPr lang="es-MX" dirty="0">
                <a:solidFill>
                  <a:schemeClr val="tx1">
                    <a:lumMod val="65000"/>
                    <a:lumOff val="35000"/>
                  </a:schemeClr>
                </a:solidFill>
              </a:rPr>
              <a:t>Fotografía In situ, biblioteca pública de </a:t>
            </a:r>
            <a:r>
              <a:rPr lang="es-MX" dirty="0" err="1">
                <a:solidFill>
                  <a:schemeClr val="tx1">
                    <a:lumMod val="65000"/>
                    <a:lumOff val="35000"/>
                  </a:schemeClr>
                </a:solidFill>
              </a:rPr>
              <a:t>Popotla</a:t>
            </a:r>
            <a:r>
              <a:rPr lang="es-MX" dirty="0">
                <a:solidFill>
                  <a:schemeClr val="tx1">
                    <a:lumMod val="65000"/>
                    <a:lumOff val="35000"/>
                  </a:schemeClr>
                </a:solidFill>
              </a:rPr>
              <a:t>.</a:t>
            </a:r>
          </a:p>
          <a:p>
            <a:pPr>
              <a:buAutoNum type="arabicPeriod" startAt="19"/>
            </a:pPr>
            <a:r>
              <a:rPr lang="es-MX" dirty="0">
                <a:solidFill>
                  <a:schemeClr val="tx1">
                    <a:lumMod val="65000"/>
                    <a:lumOff val="35000"/>
                  </a:schemeClr>
                </a:solidFill>
              </a:rPr>
              <a:t>Obtenida de: </a:t>
            </a:r>
            <a:r>
              <a:rPr lang="es-MX" dirty="0">
                <a:solidFill>
                  <a:schemeClr val="tx1">
                    <a:lumMod val="65000"/>
                    <a:lumOff val="35000"/>
                  </a:schemeClr>
                </a:solidFill>
                <a:hlinkClick r:id="rId4"/>
              </a:rPr>
              <a:t>http://daniellezama.net/es/gallery-1999-2008-la-clase-de-historia/</a:t>
            </a:r>
            <a:endParaRPr lang="es-MX" dirty="0">
              <a:solidFill>
                <a:schemeClr val="tx1">
                  <a:lumMod val="65000"/>
                  <a:lumOff val="35000"/>
                </a:schemeClr>
              </a:solidFill>
            </a:endParaRPr>
          </a:p>
          <a:p>
            <a:pPr>
              <a:buAutoNum type="arabicPeriod" startAt="19"/>
            </a:pPr>
            <a:r>
              <a:rPr lang="es-MX" dirty="0">
                <a:solidFill>
                  <a:schemeClr val="tx1">
                    <a:lumMod val="65000"/>
                    <a:lumOff val="35000"/>
                  </a:schemeClr>
                </a:solidFill>
              </a:rPr>
              <a:t>Obtenida de: </a:t>
            </a:r>
            <a:r>
              <a:rPr lang="es-MX" dirty="0">
                <a:solidFill>
                  <a:schemeClr val="tx1">
                    <a:lumMod val="65000"/>
                    <a:lumOff val="35000"/>
                  </a:schemeClr>
                </a:solidFill>
                <a:hlinkClick r:id="rId5"/>
              </a:rPr>
              <a:t>http://daniellezama.net/es/gallery-1999-2008-una-visita-al-valle/</a:t>
            </a:r>
            <a:endParaRPr lang="es-MX" dirty="0">
              <a:solidFill>
                <a:schemeClr val="tx1">
                  <a:lumMod val="65000"/>
                  <a:lumOff val="35000"/>
                </a:schemeClr>
              </a:solidFill>
            </a:endParaRPr>
          </a:p>
          <a:p>
            <a:pPr>
              <a:buAutoNum type="arabicPeriod" startAt="19"/>
            </a:pPr>
            <a:r>
              <a:rPr lang="es-MX" dirty="0">
                <a:solidFill>
                  <a:schemeClr val="tx1">
                    <a:lumMod val="65000"/>
                    <a:lumOff val="35000"/>
                  </a:schemeClr>
                </a:solidFill>
              </a:rPr>
              <a:t>Fotografía In situ, galería Le </a:t>
            </a:r>
            <a:r>
              <a:rPr lang="es-MX" dirty="0" err="1">
                <a:solidFill>
                  <a:schemeClr val="tx1">
                    <a:lumMod val="65000"/>
                    <a:lumOff val="35000"/>
                  </a:schemeClr>
                </a:solidFill>
              </a:rPr>
              <a:t>Laboratoire</a:t>
            </a:r>
            <a:r>
              <a:rPr lang="es-MX" dirty="0">
                <a:solidFill>
                  <a:schemeClr val="tx1">
                    <a:lumMod val="65000"/>
                    <a:lumOff val="35000"/>
                  </a:schemeClr>
                </a:solidFill>
              </a:rPr>
              <a:t>, CDMX, 2018.</a:t>
            </a:r>
          </a:p>
          <a:p>
            <a:pPr>
              <a:buAutoNum type="arabicPeriod" startAt="19"/>
            </a:pPr>
            <a:r>
              <a:rPr lang="es-MX" dirty="0">
                <a:solidFill>
                  <a:schemeClr val="tx1">
                    <a:lumMod val="65000"/>
                    <a:lumOff val="35000"/>
                  </a:schemeClr>
                </a:solidFill>
              </a:rPr>
              <a:t>Fotografía In situ, galería Le </a:t>
            </a:r>
            <a:r>
              <a:rPr lang="es-MX" dirty="0" err="1">
                <a:solidFill>
                  <a:schemeClr val="tx1">
                    <a:lumMod val="65000"/>
                    <a:lumOff val="35000"/>
                  </a:schemeClr>
                </a:solidFill>
              </a:rPr>
              <a:t>Laboratoire</a:t>
            </a:r>
            <a:r>
              <a:rPr lang="es-MX" dirty="0">
                <a:solidFill>
                  <a:schemeClr val="tx1">
                    <a:lumMod val="65000"/>
                    <a:lumOff val="35000"/>
                  </a:schemeClr>
                </a:solidFill>
              </a:rPr>
              <a:t>, CDMX, 2018.</a:t>
            </a:r>
          </a:p>
          <a:p>
            <a:endParaRPr lang="es-MX" dirty="0">
              <a:solidFill>
                <a:schemeClr val="tx1">
                  <a:lumMod val="65000"/>
                  <a:lumOff val="3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777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Autofit/>
          </a:bodyPr>
          <a:lstStyle/>
          <a:p>
            <a:r>
              <a:rPr lang="es-MX" sz="2800" dirty="0">
                <a:solidFill>
                  <a:srgbClr val="E98080"/>
                </a:solidFill>
              </a:rPr>
              <a:t>2. y 3. Pinturas que celebran el patronato de la Virgen de Guadalupe sobre el reino de la Nueva España, </a:t>
            </a:r>
            <a:r>
              <a:rPr lang="es-MX" sz="2800" dirty="0" err="1">
                <a:solidFill>
                  <a:srgbClr val="E98080"/>
                </a:solidFill>
              </a:rPr>
              <a:t>ca</a:t>
            </a:r>
            <a:r>
              <a:rPr lang="es-MX" sz="2800" dirty="0">
                <a:solidFill>
                  <a:srgbClr val="E98080"/>
                </a:solidFill>
              </a:rPr>
              <a:t>. 1740.</a:t>
            </a:r>
            <a:endParaRPr lang="es-MX" sz="2800" dirty="0">
              <a:solidFill>
                <a:srgbClr val="E98080"/>
              </a:solidFill>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48" t="2066" r="3557" b="2536"/>
          <a:stretch/>
        </p:blipFill>
        <p:spPr>
          <a:xfrm>
            <a:off x="457200" y="1772375"/>
            <a:ext cx="2962672" cy="508562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354" y="1772375"/>
            <a:ext cx="4695446" cy="5085625"/>
          </a:xfrm>
          <a:prstGeom prst="rect">
            <a:avLst/>
          </a:prstGeom>
        </p:spPr>
      </p:pic>
    </p:spTree>
    <p:extLst>
      <p:ext uri="{BB962C8B-B14F-4D97-AF65-F5344CB8AC3E}">
        <p14:creationId xmlns:p14="http://schemas.microsoft.com/office/powerpoint/2010/main" val="3902569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4. Francisco </a:t>
            </a:r>
            <a:r>
              <a:rPr lang="es-MX" dirty="0" err="1">
                <a:solidFill>
                  <a:srgbClr val="E98080"/>
                </a:solidFill>
              </a:rPr>
              <a:t>Clapera</a:t>
            </a:r>
            <a:r>
              <a:rPr lang="es-MX" dirty="0">
                <a:solidFill>
                  <a:srgbClr val="E98080"/>
                </a:solidFill>
              </a:rPr>
              <a:t>, 1785, </a:t>
            </a:r>
            <a:r>
              <a:rPr lang="es-MX" i="1" dirty="0">
                <a:solidFill>
                  <a:srgbClr val="E98080"/>
                </a:solidFill>
              </a:rPr>
              <a:t>De mulato y española, </a:t>
            </a:r>
            <a:r>
              <a:rPr lang="es-MX" i="1" dirty="0" smtClean="0">
                <a:solidFill>
                  <a:srgbClr val="E98080"/>
                </a:solidFill>
              </a:rPr>
              <a:t>Morisco</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14"/>
          <a:stretch/>
        </p:blipFill>
        <p:spPr>
          <a:xfrm>
            <a:off x="2627784" y="1696933"/>
            <a:ext cx="3888431" cy="5129422"/>
          </a:xfrm>
          <a:prstGeom prst="rect">
            <a:avLst/>
          </a:prstGeom>
        </p:spPr>
      </p:pic>
    </p:spTree>
    <p:extLst>
      <p:ext uri="{BB962C8B-B14F-4D97-AF65-F5344CB8AC3E}">
        <p14:creationId xmlns:p14="http://schemas.microsoft.com/office/powerpoint/2010/main" val="2191399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5. Miguel Cabrera, 1763, </a:t>
            </a:r>
            <a:r>
              <a:rPr lang="es-MX" i="1" dirty="0">
                <a:solidFill>
                  <a:srgbClr val="E98080"/>
                </a:solidFill>
              </a:rPr>
              <a:t>De español y negra, </a:t>
            </a:r>
            <a:r>
              <a:rPr lang="es-MX" i="1" dirty="0" smtClean="0">
                <a:solidFill>
                  <a:srgbClr val="E98080"/>
                </a:solidFill>
              </a:rPr>
              <a:t>Mulata</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7784" y="1706084"/>
            <a:ext cx="3888432" cy="5111120"/>
          </a:xfrm>
          <a:prstGeom prst="rect">
            <a:avLst/>
          </a:prstGeom>
        </p:spPr>
      </p:pic>
    </p:spTree>
    <p:extLst>
      <p:ext uri="{BB962C8B-B14F-4D97-AF65-F5344CB8AC3E}">
        <p14:creationId xmlns:p14="http://schemas.microsoft.com/office/powerpoint/2010/main" val="2338828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6. Luis de Mena, 1750, </a:t>
            </a:r>
            <a:r>
              <a:rPr lang="es-MX" i="1" dirty="0">
                <a:solidFill>
                  <a:srgbClr val="E98080"/>
                </a:solidFill>
              </a:rPr>
              <a:t>Pintura de </a:t>
            </a:r>
            <a:r>
              <a:rPr lang="es-MX" i="1" dirty="0" smtClean="0">
                <a:solidFill>
                  <a:srgbClr val="E98080"/>
                </a:solidFill>
              </a:rPr>
              <a:t>castas</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474" t="3161" r="5164" b="8179"/>
          <a:stretch/>
        </p:blipFill>
        <p:spPr>
          <a:xfrm>
            <a:off x="2339752" y="1655445"/>
            <a:ext cx="4464495" cy="5212398"/>
          </a:xfrm>
          <a:prstGeom prst="rect">
            <a:avLst/>
          </a:prstGeom>
        </p:spPr>
      </p:pic>
    </p:spTree>
    <p:extLst>
      <p:ext uri="{BB962C8B-B14F-4D97-AF65-F5344CB8AC3E}">
        <p14:creationId xmlns:p14="http://schemas.microsoft.com/office/powerpoint/2010/main" val="4240110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Arte en el Estado nacional liberal </a:t>
            </a:r>
            <a:br>
              <a:rPr lang="es-MX" dirty="0">
                <a:solidFill>
                  <a:srgbClr val="E98080"/>
                </a:solidFill>
              </a:rPr>
            </a:br>
            <a:r>
              <a:rPr lang="es-MX" dirty="0">
                <a:solidFill>
                  <a:srgbClr val="E98080"/>
                </a:solidFill>
              </a:rPr>
              <a:t>(1871-1911)</a:t>
            </a:r>
            <a:endParaRPr lang="es-MX" dirty="0">
              <a:solidFill>
                <a:srgbClr val="E9808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 xmlns:a16="http://schemas.microsoft.com/office/drawing/2014/main" id="{94C16E0C-B0EC-4B87-97FE-484817E1951B}"/>
              </a:ext>
            </a:extLst>
          </p:cNvPr>
          <p:cNvSpPr>
            <a:spLocks noGrp="1"/>
          </p:cNvSpPr>
          <p:nvPr>
            <p:ph idx="1"/>
          </p:nvPr>
        </p:nvSpPr>
        <p:spPr>
          <a:xfrm>
            <a:off x="433156" y="1628800"/>
            <a:ext cx="8229600" cy="4525963"/>
          </a:xfrm>
        </p:spPr>
        <p:txBody>
          <a:bodyPr>
            <a:noAutofit/>
          </a:bodyPr>
          <a:lstStyle/>
          <a:p>
            <a:pPr marL="0" indent="0" algn="just">
              <a:buNone/>
            </a:pPr>
            <a:r>
              <a:rPr lang="es-MX" sz="2300" dirty="0">
                <a:solidFill>
                  <a:schemeClr val="tx1">
                    <a:lumMod val="65000"/>
                    <a:lumOff val="35000"/>
                  </a:schemeClr>
                </a:solidFill>
              </a:rPr>
              <a:t>Contexto/pistas</a:t>
            </a:r>
          </a:p>
          <a:p>
            <a:pPr algn="just"/>
            <a:r>
              <a:rPr lang="es-MX" sz="2300" dirty="0">
                <a:solidFill>
                  <a:schemeClr val="tx1">
                    <a:lumMod val="65000"/>
                    <a:lumOff val="35000"/>
                  </a:schemeClr>
                </a:solidFill>
              </a:rPr>
              <a:t>Con el triunfo de los liberales en la Guerra de Reforma y la Intervención francesa, se </a:t>
            </a:r>
            <a:r>
              <a:rPr lang="es-MX" sz="2300" dirty="0" smtClean="0">
                <a:solidFill>
                  <a:schemeClr val="tx1">
                    <a:lumMod val="65000"/>
                    <a:lumOff val="35000"/>
                  </a:schemeClr>
                </a:solidFill>
              </a:rPr>
              <a:t>consolidó </a:t>
            </a:r>
            <a:r>
              <a:rPr lang="es-MX" sz="2300" dirty="0">
                <a:solidFill>
                  <a:schemeClr val="tx1">
                    <a:lumMod val="65000"/>
                    <a:lumOff val="35000"/>
                  </a:schemeClr>
                </a:solidFill>
              </a:rPr>
              <a:t>el Estado nación liberal mexicano.</a:t>
            </a:r>
          </a:p>
          <a:p>
            <a:pPr algn="just"/>
            <a:r>
              <a:rPr lang="es-MX" sz="2300" dirty="0">
                <a:solidFill>
                  <a:schemeClr val="tx1">
                    <a:lumMod val="65000"/>
                    <a:lumOff val="35000"/>
                  </a:schemeClr>
                </a:solidFill>
              </a:rPr>
              <a:t>La pintura académica </a:t>
            </a:r>
            <a:r>
              <a:rPr lang="es-MX" sz="2300" dirty="0" smtClean="0">
                <a:solidFill>
                  <a:schemeClr val="tx1">
                    <a:lumMod val="65000"/>
                    <a:lumOff val="35000"/>
                  </a:schemeClr>
                </a:solidFill>
              </a:rPr>
              <a:t>retomó </a:t>
            </a:r>
            <a:r>
              <a:rPr lang="es-MX" sz="2300" dirty="0">
                <a:solidFill>
                  <a:schemeClr val="tx1">
                    <a:lumMod val="65000"/>
                    <a:lumOff val="35000"/>
                  </a:schemeClr>
                </a:solidFill>
              </a:rPr>
              <a:t>algunos hitos de la historia antigua de México para exaltar una identidad nacional con profundas raíces históricas al comparar la antigüedad mexicana con la antigüedad clásica europea. Indígenas y paisajes se vuelven alegorías de la nación.</a:t>
            </a:r>
          </a:p>
          <a:p>
            <a:pPr algn="just"/>
            <a:r>
              <a:rPr lang="es-MX" sz="2300" dirty="0" smtClean="0">
                <a:solidFill>
                  <a:schemeClr val="tx1">
                    <a:lumMod val="65000"/>
                    <a:lumOff val="35000"/>
                  </a:schemeClr>
                </a:solidFill>
              </a:rPr>
              <a:t>Sin embargo, </a:t>
            </a:r>
            <a:r>
              <a:rPr lang="es-MX" sz="2300" dirty="0">
                <a:solidFill>
                  <a:schemeClr val="tx1">
                    <a:lumMod val="65000"/>
                    <a:lumOff val="35000"/>
                  </a:schemeClr>
                </a:solidFill>
              </a:rPr>
              <a:t>ambos </a:t>
            </a:r>
            <a:r>
              <a:rPr lang="es-MX" sz="2300" dirty="0" smtClean="0">
                <a:solidFill>
                  <a:schemeClr val="tx1">
                    <a:lumMod val="65000"/>
                    <a:lumOff val="35000"/>
                  </a:schemeClr>
                </a:solidFill>
              </a:rPr>
              <a:t>son más </a:t>
            </a:r>
            <a:r>
              <a:rPr lang="es-MX" sz="2300" dirty="0">
                <a:solidFill>
                  <a:schemeClr val="tx1">
                    <a:lumMod val="65000"/>
                    <a:lumOff val="35000"/>
                  </a:schemeClr>
                </a:solidFill>
              </a:rPr>
              <a:t>un ornamento que </a:t>
            </a:r>
            <a:r>
              <a:rPr lang="es-MX" sz="2300" dirty="0" smtClean="0">
                <a:solidFill>
                  <a:schemeClr val="tx1">
                    <a:lumMod val="65000"/>
                    <a:lumOff val="35000"/>
                  </a:schemeClr>
                </a:solidFill>
              </a:rPr>
              <a:t>un </a:t>
            </a:r>
            <a:r>
              <a:rPr lang="es-MX" sz="2300" dirty="0">
                <a:solidFill>
                  <a:schemeClr val="tx1">
                    <a:lumMod val="65000"/>
                    <a:lumOff val="35000"/>
                  </a:schemeClr>
                </a:solidFill>
              </a:rPr>
              <a:t>actor relevante. Cuando se habla de los indios positivamente es por referencia al pasado mesoamericano, nunca al tiempo presente.</a:t>
            </a:r>
          </a:p>
          <a:p>
            <a:pPr algn="just"/>
            <a:r>
              <a:rPr lang="es-MX" sz="2300" dirty="0">
                <a:solidFill>
                  <a:schemeClr val="tx1">
                    <a:lumMod val="65000"/>
                    <a:lumOff val="35000"/>
                  </a:schemeClr>
                </a:solidFill>
              </a:rPr>
              <a:t>Esta es la dicotomía “indio vivo/indio muerto</a:t>
            </a:r>
            <a:r>
              <a:rPr lang="es-MX" sz="2300" dirty="0" smtClean="0">
                <a:solidFill>
                  <a:schemeClr val="tx1">
                    <a:lumMod val="65000"/>
                    <a:lumOff val="35000"/>
                  </a:schemeClr>
                </a:solidFill>
              </a:rPr>
              <a:t>”</a:t>
            </a:r>
            <a:endParaRPr lang="es-MX" sz="2300" dirty="0">
              <a:solidFill>
                <a:schemeClr val="tx1">
                  <a:lumMod val="65000"/>
                  <a:lumOff val="35000"/>
                </a:schemeClr>
              </a:solidFill>
            </a:endParaRPr>
          </a:p>
        </p:txBody>
      </p:sp>
    </p:spTree>
    <p:extLst>
      <p:ext uri="{BB962C8B-B14F-4D97-AF65-F5344CB8AC3E}">
        <p14:creationId xmlns:p14="http://schemas.microsoft.com/office/powerpoint/2010/main" val="1052782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4E4ABB-BB2C-418C-AD40-225B806D782F}"/>
              </a:ext>
            </a:extLst>
          </p:cNvPr>
          <p:cNvSpPr>
            <a:spLocks noGrp="1"/>
          </p:cNvSpPr>
          <p:nvPr>
            <p:ph type="title"/>
          </p:nvPr>
        </p:nvSpPr>
        <p:spPr>
          <a:xfrm>
            <a:off x="457200" y="125760"/>
            <a:ext cx="8229600" cy="1143000"/>
          </a:xfrm>
        </p:spPr>
        <p:txBody>
          <a:bodyPr>
            <a:normAutofit fontScale="90000"/>
          </a:bodyPr>
          <a:lstStyle/>
          <a:p>
            <a:r>
              <a:rPr lang="es-MX" dirty="0">
                <a:solidFill>
                  <a:srgbClr val="E98080"/>
                </a:solidFill>
              </a:rPr>
              <a:t>7. José Obregón, </a:t>
            </a:r>
            <a:r>
              <a:rPr lang="es-MX" i="1" dirty="0">
                <a:solidFill>
                  <a:srgbClr val="E98080"/>
                </a:solidFill>
              </a:rPr>
              <a:t>El descubrimiento del pulque</a:t>
            </a:r>
            <a:r>
              <a:rPr lang="es-MX" dirty="0">
                <a:solidFill>
                  <a:srgbClr val="E98080"/>
                </a:solidFill>
              </a:rPr>
              <a:t>, 1869</a:t>
            </a:r>
            <a:r>
              <a:rPr lang="es-MX" dirty="0" smtClean="0">
                <a:solidFill>
                  <a:srgbClr val="E98080"/>
                </a:solidFill>
              </a:rPr>
              <a:t>.</a:t>
            </a:r>
            <a:endParaRPr lang="es-MX" dirty="0">
              <a:solidFill>
                <a:srgbClr val="E98080"/>
              </a:solidFill>
              <a:latin typeface="Helvetica" panose="020B0604020202020204" pitchFamily="34" charset="0"/>
              <a:cs typeface="Helvetica" panose="020B0604020202020204" pitchFamily="34" charset="0"/>
            </a:endParaRPr>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7584" y="1659298"/>
            <a:ext cx="7416824" cy="5154647"/>
          </a:xfrm>
          <a:prstGeom prst="rect">
            <a:avLst/>
          </a:prstGeom>
        </p:spPr>
      </p:pic>
    </p:spTree>
    <p:extLst>
      <p:ext uri="{BB962C8B-B14F-4D97-AF65-F5344CB8AC3E}">
        <p14:creationId xmlns:p14="http://schemas.microsoft.com/office/powerpoint/2010/main" val="1695647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1583</Words>
  <Application>Microsoft Office PowerPoint</Application>
  <PresentationFormat>Presentación en pantalla (4:3)</PresentationFormat>
  <Paragraphs>83</Paragraphs>
  <Slides>31</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31</vt:i4>
      </vt:variant>
    </vt:vector>
  </HeadingPairs>
  <TitlesOfParts>
    <vt:vector size="35" baseType="lpstr">
      <vt:lpstr>Arial</vt:lpstr>
      <vt:lpstr>Calibri</vt:lpstr>
      <vt:lpstr>Helvetica</vt:lpstr>
      <vt:lpstr>Tema de Office</vt:lpstr>
      <vt:lpstr>Arte e identidad, representaciones de lo nacional</vt:lpstr>
      <vt:lpstr>1. Arte Colonial S. XVI - XIX</vt:lpstr>
      <vt:lpstr>1. Representación de América como salvaje devoradora de hombres, siglo XVI.</vt:lpstr>
      <vt:lpstr>2. y 3. Pinturas que celebran el patronato de la Virgen de Guadalupe sobre el reino de la Nueva España, ca. 1740.</vt:lpstr>
      <vt:lpstr>4. Francisco Clapera, 1785, De mulato y española, Morisco</vt:lpstr>
      <vt:lpstr>5. Miguel Cabrera, 1763, De español y negra, Mulata</vt:lpstr>
      <vt:lpstr>6. Luis de Mena, 1750, Pintura de castas</vt:lpstr>
      <vt:lpstr>Arte en el Estado nacional liberal  (1871-1911)</vt:lpstr>
      <vt:lpstr>7. José Obregón, El descubrimiento del pulque, 1869.</vt:lpstr>
      <vt:lpstr>8. Rodrigo Gutiérrez, El Senado de Tlaxcala, 1875</vt:lpstr>
      <vt:lpstr>9. y 10. Frontispicios del primer y del quinto volumen de Riva Palacio, México a través de los siglos, 1884-1889</vt:lpstr>
      <vt:lpstr>11. Dibujo y grabado de Casimiro Castro. Portada del libro México y sus alrededores (1889)</vt:lpstr>
      <vt:lpstr>12. Estampa coloreada que circuló como recuerdo del Centenario de la Independencia. Tomada de la colección Carlos Monsiváis.</vt:lpstr>
      <vt:lpstr>Arte posrevolucionario (1911-1968)</vt:lpstr>
      <vt:lpstr>13. Saturnino Herrán, La leyenda de los volcanes, 1910</vt:lpstr>
      <vt:lpstr>14. Diego Rivera, Paisaje Zapatista, 1913, París</vt:lpstr>
      <vt:lpstr>15. José Clemente Orozco, Cortés y Malitzin, 1924. Escuela Nacional Preparatoria, San Ildefonso, D.F. Detalle</vt:lpstr>
      <vt:lpstr>16. y 17. Diego Rivera, El maestro rural, @1930 y Organización clandestina del movimiento agrario, 1925-1926.</vt:lpstr>
      <vt:lpstr>18. David Alfaro Siqueiros, El derecho a la cultura, 1956. Rectoría, Ciudad Universitaria D.F. Detalle.</vt:lpstr>
      <vt:lpstr>19. Fermín Revueltas, El congreso de Apatzingán, @ 1928-1934, Universidad Michoacana, Morelia, Mich.</vt:lpstr>
      <vt:lpstr>20. José Chávez Morado, Fray Margil de Jesús. La conquista espiritual. 1945. Centro Escolar Estado de Hidalgo, D.F.. Detalle</vt:lpstr>
      <vt:lpstr>21. y 22. Jesús Helguera, El flechador del Sol, (?),  y La leyenda de los volcanes, 1941</vt:lpstr>
      <vt:lpstr>23. Jorge González Camarena, La Patria, 1961</vt:lpstr>
      <vt:lpstr>24. Jorge González Camarena, La vendimia nacional, 1946</vt:lpstr>
      <vt:lpstr>Arte tras “la Ruptura” (1968- al presente)</vt:lpstr>
      <vt:lpstr>25. Arnold Belkin, Descubrimiento y conquista del Nuevo Mundo, 1988-1989 Biblioteca Pública de Popotla, SEP, D.F. Detalle</vt:lpstr>
      <vt:lpstr>26. David Lezama, El nuevo descubrimiento del pulque, 2002.</vt:lpstr>
      <vt:lpstr>27. Daniel Lezama, La leyenda de los Volcanes, 2005</vt:lpstr>
      <vt:lpstr>28. y 29. César Martínez Silva, Nos-Otros y Tratado de Libre Comerse, Impresión en mármol, 2018</vt:lpstr>
      <vt:lpstr>Referencia de las imágenes</vt:lpstr>
      <vt:lpstr>Referencia de las imágenes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Estereotipos</dc:title>
  <dc:creator>Mariana Guevara</dc:creator>
  <cp:lastModifiedBy>Diego Morales</cp:lastModifiedBy>
  <cp:revision>23</cp:revision>
  <dcterms:created xsi:type="dcterms:W3CDTF">2018-07-02T00:34:02Z</dcterms:created>
  <dcterms:modified xsi:type="dcterms:W3CDTF">2018-07-24T20:09:17Z</dcterms:modified>
</cp:coreProperties>
</file>