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3" r:id="rId2"/>
    <p:sldId id="260" r:id="rId3"/>
    <p:sldId id="277" r:id="rId4"/>
    <p:sldId id="262" r:id="rId5"/>
    <p:sldId id="265" r:id="rId6"/>
    <p:sldId id="266" r:id="rId7"/>
    <p:sldId id="268" r:id="rId8"/>
    <p:sldId id="269" r:id="rId9"/>
    <p:sldId id="270" r:id="rId10"/>
    <p:sldId id="274" r:id="rId11"/>
    <p:sldId id="271" r:id="rId12"/>
    <p:sldId id="273" r:id="rId13"/>
    <p:sldId id="272" r:id="rId14"/>
    <p:sldId id="267" r:id="rId15"/>
    <p:sldId id="278" r:id="rId16"/>
    <p:sldId id="279" r:id="rId17"/>
    <p:sldId id="275" r:id="rId18"/>
    <p:sldId id="280" r:id="rId19"/>
    <p:sldId id="264" r:id="rId20"/>
    <p:sldId id="281" r:id="rId21"/>
    <p:sldId id="282" r:id="rId22"/>
    <p:sldId id="283" r:id="rId23"/>
    <p:sldId id="276" r:id="rId24"/>
    <p:sldId id="284" r:id="rId25"/>
    <p:sldId id="285" r:id="rId26"/>
    <p:sldId id="286" r:id="rId27"/>
    <p:sldId id="287" r:id="rId28"/>
    <p:sldId id="288" r:id="rId29"/>
    <p:sldId id="289" r:id="rId30"/>
    <p:sldId id="290" r:id="rId31"/>
    <p:sldId id="291"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2A95C2-889A-4E63-B7DD-C665E942CB87}" type="datetimeFigureOut">
              <a:rPr lang="es-MX" smtClean="0"/>
              <a:t>25/07/2018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34FE0-5ACB-4184-8459-A33D45BC4C48}" type="slidenum">
              <a:rPr lang="es-MX" smtClean="0"/>
              <a:t>‹Nº›</a:t>
            </a:fld>
            <a:endParaRPr lang="es-MX"/>
          </a:p>
        </p:txBody>
      </p:sp>
    </p:spTree>
    <p:extLst>
      <p:ext uri="{BB962C8B-B14F-4D97-AF65-F5344CB8AC3E}">
        <p14:creationId xmlns:p14="http://schemas.microsoft.com/office/powerpoint/2010/main" val="27179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958E84EB-11C6-467D-800F-7467C345DDE2}" type="datetimeFigureOut">
              <a:rPr lang="es-MX" smtClean="0"/>
              <a:t>25/07/2018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85D1F8F-590A-4CD2-A234-AE028C7DD321}" type="slidenum">
              <a:rPr lang="es-MX" smtClean="0"/>
              <a:t>‹Nº›</a:t>
            </a:fld>
            <a:endParaRPr lang="es-MX"/>
          </a:p>
        </p:txBody>
      </p:sp>
    </p:spTree>
    <p:extLst>
      <p:ext uri="{BB962C8B-B14F-4D97-AF65-F5344CB8AC3E}">
        <p14:creationId xmlns:p14="http://schemas.microsoft.com/office/powerpoint/2010/main" val="135265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58E84EB-11C6-467D-800F-7467C345DDE2}" type="datetimeFigureOut">
              <a:rPr lang="es-MX" smtClean="0"/>
              <a:t>25/07/2018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85D1F8F-590A-4CD2-A234-AE028C7DD321}" type="slidenum">
              <a:rPr lang="es-MX" smtClean="0"/>
              <a:t>‹Nº›</a:t>
            </a:fld>
            <a:endParaRPr lang="es-MX"/>
          </a:p>
        </p:txBody>
      </p:sp>
    </p:spTree>
    <p:extLst>
      <p:ext uri="{BB962C8B-B14F-4D97-AF65-F5344CB8AC3E}">
        <p14:creationId xmlns:p14="http://schemas.microsoft.com/office/powerpoint/2010/main" val="254055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58E84EB-11C6-467D-800F-7467C345DDE2}" type="datetimeFigureOut">
              <a:rPr lang="es-MX" smtClean="0"/>
              <a:t>25/07/2018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85D1F8F-590A-4CD2-A234-AE028C7DD321}" type="slidenum">
              <a:rPr lang="es-MX" smtClean="0"/>
              <a:t>‹Nº›</a:t>
            </a:fld>
            <a:endParaRPr lang="es-MX"/>
          </a:p>
        </p:txBody>
      </p:sp>
    </p:spTree>
    <p:extLst>
      <p:ext uri="{BB962C8B-B14F-4D97-AF65-F5344CB8AC3E}">
        <p14:creationId xmlns:p14="http://schemas.microsoft.com/office/powerpoint/2010/main" val="119247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58E84EB-11C6-467D-800F-7467C345DDE2}" type="datetimeFigureOut">
              <a:rPr lang="es-MX" smtClean="0"/>
              <a:t>25/07/2018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85D1F8F-590A-4CD2-A234-AE028C7DD321}" type="slidenum">
              <a:rPr lang="es-MX" smtClean="0"/>
              <a:t>‹Nº›</a:t>
            </a:fld>
            <a:endParaRPr lang="es-MX"/>
          </a:p>
        </p:txBody>
      </p:sp>
    </p:spTree>
    <p:extLst>
      <p:ext uri="{BB962C8B-B14F-4D97-AF65-F5344CB8AC3E}">
        <p14:creationId xmlns:p14="http://schemas.microsoft.com/office/powerpoint/2010/main" val="345297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58E84EB-11C6-467D-800F-7467C345DDE2}" type="datetimeFigureOut">
              <a:rPr lang="es-MX" smtClean="0"/>
              <a:t>25/07/2018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85D1F8F-590A-4CD2-A234-AE028C7DD321}" type="slidenum">
              <a:rPr lang="es-MX" smtClean="0"/>
              <a:t>‹Nº›</a:t>
            </a:fld>
            <a:endParaRPr lang="es-MX"/>
          </a:p>
        </p:txBody>
      </p:sp>
    </p:spTree>
    <p:extLst>
      <p:ext uri="{BB962C8B-B14F-4D97-AF65-F5344CB8AC3E}">
        <p14:creationId xmlns:p14="http://schemas.microsoft.com/office/powerpoint/2010/main" val="190001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958E84EB-11C6-467D-800F-7467C345DDE2}" type="datetimeFigureOut">
              <a:rPr lang="es-MX" smtClean="0"/>
              <a:t>25/07/2018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85D1F8F-590A-4CD2-A234-AE028C7DD321}" type="slidenum">
              <a:rPr lang="es-MX" smtClean="0"/>
              <a:t>‹Nº›</a:t>
            </a:fld>
            <a:endParaRPr lang="es-MX"/>
          </a:p>
        </p:txBody>
      </p:sp>
    </p:spTree>
    <p:extLst>
      <p:ext uri="{BB962C8B-B14F-4D97-AF65-F5344CB8AC3E}">
        <p14:creationId xmlns:p14="http://schemas.microsoft.com/office/powerpoint/2010/main" val="277354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958E84EB-11C6-467D-800F-7467C345DDE2}" type="datetimeFigureOut">
              <a:rPr lang="es-MX" smtClean="0"/>
              <a:t>25/07/2018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85D1F8F-590A-4CD2-A234-AE028C7DD321}" type="slidenum">
              <a:rPr lang="es-MX" smtClean="0"/>
              <a:t>‹Nº›</a:t>
            </a:fld>
            <a:endParaRPr lang="es-MX"/>
          </a:p>
        </p:txBody>
      </p:sp>
    </p:spTree>
    <p:extLst>
      <p:ext uri="{BB962C8B-B14F-4D97-AF65-F5344CB8AC3E}">
        <p14:creationId xmlns:p14="http://schemas.microsoft.com/office/powerpoint/2010/main" val="267987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958E84EB-11C6-467D-800F-7467C345DDE2}" type="datetimeFigureOut">
              <a:rPr lang="es-MX" smtClean="0"/>
              <a:t>25/07/2018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85D1F8F-590A-4CD2-A234-AE028C7DD321}" type="slidenum">
              <a:rPr lang="es-MX" smtClean="0"/>
              <a:t>‹Nº›</a:t>
            </a:fld>
            <a:endParaRPr lang="es-MX"/>
          </a:p>
        </p:txBody>
      </p:sp>
    </p:spTree>
    <p:extLst>
      <p:ext uri="{BB962C8B-B14F-4D97-AF65-F5344CB8AC3E}">
        <p14:creationId xmlns:p14="http://schemas.microsoft.com/office/powerpoint/2010/main" val="57979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58E84EB-11C6-467D-800F-7467C345DDE2}" type="datetimeFigureOut">
              <a:rPr lang="es-MX" smtClean="0"/>
              <a:t>25/07/2018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85D1F8F-590A-4CD2-A234-AE028C7DD321}" type="slidenum">
              <a:rPr lang="es-MX" smtClean="0"/>
              <a:t>‹Nº›</a:t>
            </a:fld>
            <a:endParaRPr lang="es-MX"/>
          </a:p>
        </p:txBody>
      </p:sp>
    </p:spTree>
    <p:extLst>
      <p:ext uri="{BB962C8B-B14F-4D97-AF65-F5344CB8AC3E}">
        <p14:creationId xmlns:p14="http://schemas.microsoft.com/office/powerpoint/2010/main" val="373111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58E84EB-11C6-467D-800F-7467C345DDE2}" type="datetimeFigureOut">
              <a:rPr lang="es-MX" smtClean="0"/>
              <a:t>25/07/2018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85D1F8F-590A-4CD2-A234-AE028C7DD321}" type="slidenum">
              <a:rPr lang="es-MX" smtClean="0"/>
              <a:t>‹Nº›</a:t>
            </a:fld>
            <a:endParaRPr lang="es-MX"/>
          </a:p>
        </p:txBody>
      </p:sp>
    </p:spTree>
    <p:extLst>
      <p:ext uri="{BB962C8B-B14F-4D97-AF65-F5344CB8AC3E}">
        <p14:creationId xmlns:p14="http://schemas.microsoft.com/office/powerpoint/2010/main" val="190961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58E84EB-11C6-467D-800F-7467C345DDE2}" type="datetimeFigureOut">
              <a:rPr lang="es-MX" smtClean="0"/>
              <a:t>25/07/2018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85D1F8F-590A-4CD2-A234-AE028C7DD321}" type="slidenum">
              <a:rPr lang="es-MX" smtClean="0"/>
              <a:t>‹Nº›</a:t>
            </a:fld>
            <a:endParaRPr lang="es-MX"/>
          </a:p>
        </p:txBody>
      </p:sp>
    </p:spTree>
    <p:extLst>
      <p:ext uri="{BB962C8B-B14F-4D97-AF65-F5344CB8AC3E}">
        <p14:creationId xmlns:p14="http://schemas.microsoft.com/office/powerpoint/2010/main" val="341860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E84EB-11C6-467D-800F-7467C345DDE2}" type="datetimeFigureOut">
              <a:rPr lang="es-MX" smtClean="0"/>
              <a:t>25/07/2018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1F8F-590A-4CD2-A234-AE028C7DD321}" type="slidenum">
              <a:rPr lang="es-MX" smtClean="0"/>
              <a:t>‹Nº›</a:t>
            </a:fld>
            <a:endParaRPr lang="es-MX"/>
          </a:p>
        </p:txBody>
      </p:sp>
    </p:spTree>
    <p:extLst>
      <p:ext uri="{BB962C8B-B14F-4D97-AF65-F5344CB8AC3E}">
        <p14:creationId xmlns:p14="http://schemas.microsoft.com/office/powerpoint/2010/main" val="2280958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85A100-793F-4FF3-BA9A-99347B88FD3C}"/>
              </a:ext>
            </a:extLst>
          </p:cNvPr>
          <p:cNvSpPr>
            <a:spLocks noGrp="1"/>
          </p:cNvSpPr>
          <p:nvPr>
            <p:ph type="ctrTitle"/>
          </p:nvPr>
        </p:nvSpPr>
        <p:spPr/>
        <p:txBody>
          <a:bodyPr>
            <a:normAutofit/>
          </a:bodyPr>
          <a:lstStyle/>
          <a:p>
            <a:r>
              <a:rPr lang="es-ES" sz="6600" dirty="0" smtClean="0">
                <a:solidFill>
                  <a:srgbClr val="E98080"/>
                </a:solidFill>
                <a:latin typeface="Helvetica" panose="020B0604020202020204" pitchFamily="34" charset="0"/>
                <a:cs typeface="Helvetica" panose="020B0604020202020204" pitchFamily="34" charset="0"/>
              </a:rPr>
              <a:t>Pinturas de castas</a:t>
            </a:r>
            <a:endParaRPr lang="es-MX" sz="6600" dirty="0">
              <a:solidFill>
                <a:srgbClr val="E98080"/>
              </a:solidFill>
              <a:latin typeface="Helvetica" panose="020B0604020202020204" pitchFamily="34" charset="0"/>
              <a:cs typeface="Helvetica" panose="020B0604020202020204" pitchFamily="34" charset="0"/>
            </a:endParaRPr>
          </a:p>
        </p:txBody>
      </p:sp>
      <p:sp>
        <p:nvSpPr>
          <p:cNvPr id="3" name="Subtitle 2">
            <a:extLst>
              <a:ext uri="{FF2B5EF4-FFF2-40B4-BE49-F238E27FC236}">
                <a16:creationId xmlns="" xmlns:a16="http://schemas.microsoft.com/office/drawing/2014/main" id="{20F9F007-B85F-4A18-97D8-4BB17A4DE2CC}"/>
              </a:ext>
            </a:extLst>
          </p:cNvPr>
          <p:cNvSpPr>
            <a:spLocks noGrp="1"/>
          </p:cNvSpPr>
          <p:nvPr>
            <p:ph type="subTitle" idx="1"/>
          </p:nvPr>
        </p:nvSpPr>
        <p:spPr/>
        <p:txBody>
          <a:bodyPr/>
          <a:lstStyle/>
          <a:p>
            <a:r>
              <a:rPr lang="es-MX" dirty="0" smtClean="0">
                <a:solidFill>
                  <a:schemeClr val="tx1">
                    <a:lumMod val="65000"/>
                    <a:lumOff val="35000"/>
                  </a:schemeClr>
                </a:solidFill>
              </a:rPr>
              <a:t>Módulo 2 “Racismo y xenofobia en México”</a:t>
            </a:r>
          </a:p>
          <a:p>
            <a:r>
              <a:rPr lang="es-MX" dirty="0" smtClean="0">
                <a:solidFill>
                  <a:schemeClr val="tx1">
                    <a:lumMod val="65000"/>
                    <a:lumOff val="35000"/>
                  </a:schemeClr>
                </a:solidFill>
              </a:rPr>
              <a:t>Sesión 2.2 “¿Racismo en la colonia?”</a:t>
            </a:r>
            <a:endParaRPr lang="es-MX" dirty="0">
              <a:solidFill>
                <a:schemeClr val="tx1">
                  <a:lumMod val="65000"/>
                  <a:lumOff val="35000"/>
                </a:schemeClr>
              </a:solidFill>
            </a:endParaRPr>
          </a:p>
        </p:txBody>
      </p:sp>
    </p:spTree>
    <p:extLst>
      <p:ext uri="{BB962C8B-B14F-4D97-AF65-F5344CB8AC3E}">
        <p14:creationId xmlns:p14="http://schemas.microsoft.com/office/powerpoint/2010/main" val="286949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85A100-793F-4FF3-BA9A-99347B88FD3C}"/>
              </a:ext>
            </a:extLst>
          </p:cNvPr>
          <p:cNvSpPr>
            <a:spLocks noGrp="1"/>
          </p:cNvSpPr>
          <p:nvPr>
            <p:ph type="ctrTitle"/>
          </p:nvPr>
        </p:nvSpPr>
        <p:spPr>
          <a:xfrm>
            <a:off x="685800" y="2429859"/>
            <a:ext cx="7772400" cy="1470025"/>
          </a:xfrm>
        </p:spPr>
        <p:txBody>
          <a:bodyPr>
            <a:noAutofit/>
          </a:bodyPr>
          <a:lstStyle/>
          <a:p>
            <a:r>
              <a:rPr lang="es-ES" sz="4800" dirty="0" smtClean="0">
                <a:solidFill>
                  <a:srgbClr val="E98080"/>
                </a:solidFill>
                <a:latin typeface="Helvetica" panose="020B0604020202020204" pitchFamily="34" charset="0"/>
                <a:cs typeface="Helvetica" panose="020B0604020202020204" pitchFamily="34" charset="0"/>
              </a:rPr>
              <a:t>Juan Patricio </a:t>
            </a:r>
            <a:r>
              <a:rPr lang="es-ES" sz="4800" dirty="0" err="1" smtClean="0">
                <a:solidFill>
                  <a:srgbClr val="E98080"/>
                </a:solidFill>
                <a:latin typeface="Helvetica" panose="020B0604020202020204" pitchFamily="34" charset="0"/>
                <a:cs typeface="Helvetica" panose="020B0604020202020204" pitchFamily="34" charset="0"/>
              </a:rPr>
              <a:t>Morlete</a:t>
            </a:r>
            <a:r>
              <a:rPr lang="es-ES" sz="4800" dirty="0" smtClean="0">
                <a:solidFill>
                  <a:srgbClr val="E98080"/>
                </a:solidFill>
                <a:latin typeface="Helvetica" panose="020B0604020202020204" pitchFamily="34" charset="0"/>
                <a:cs typeface="Helvetica" panose="020B0604020202020204" pitchFamily="34" charset="0"/>
              </a:rPr>
              <a:t> Ruiz, 1761</a:t>
            </a:r>
            <a:endParaRPr lang="es-MX" sz="4800" dirty="0">
              <a:solidFill>
                <a:srgbClr val="E98080"/>
              </a:solidFill>
              <a:latin typeface="Helvetica" panose="020B0604020202020204" pitchFamily="34" charset="0"/>
              <a:cs typeface="Helvetica" panose="020B0604020202020204" pitchFamily="34" charset="0"/>
            </a:endParaRPr>
          </a:p>
        </p:txBody>
      </p:sp>
      <p:sp>
        <p:nvSpPr>
          <p:cNvPr id="3" name="Subtitle 2">
            <a:extLst>
              <a:ext uri="{FF2B5EF4-FFF2-40B4-BE49-F238E27FC236}">
                <a16:creationId xmlns="" xmlns:a16="http://schemas.microsoft.com/office/drawing/2014/main" id="{20F9F007-B85F-4A18-97D8-4BB17A4DE2CC}"/>
              </a:ext>
            </a:extLst>
          </p:cNvPr>
          <p:cNvSpPr>
            <a:spLocks noGrp="1"/>
          </p:cNvSpPr>
          <p:nvPr>
            <p:ph type="subTitle" idx="1"/>
          </p:nvPr>
        </p:nvSpPr>
        <p:spPr/>
        <p:txBody>
          <a:bodyPr/>
          <a:lstStyle/>
          <a:p>
            <a:endParaRPr lang="es-MX" dirty="0">
              <a:solidFill>
                <a:schemeClr val="tx1">
                  <a:lumMod val="65000"/>
                  <a:lumOff val="35000"/>
                </a:schemeClr>
              </a:solidFill>
            </a:endParaRPr>
          </a:p>
        </p:txBody>
      </p:sp>
    </p:spTree>
    <p:extLst>
      <p:ext uri="{BB962C8B-B14F-4D97-AF65-F5344CB8AC3E}">
        <p14:creationId xmlns:p14="http://schemas.microsoft.com/office/powerpoint/2010/main" val="174434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a:bodyPr>
          <a:lstStyle/>
          <a:p>
            <a:r>
              <a:rPr lang="es-MX" dirty="0" smtClean="0">
                <a:solidFill>
                  <a:srgbClr val="E98080"/>
                </a:solidFill>
                <a:latin typeface="Helvetica" panose="020B0604020202020204" pitchFamily="34" charset="0"/>
                <a:cs typeface="Helvetica" panose="020B0604020202020204" pitchFamily="34" charset="0"/>
              </a:rPr>
              <a:t>7. De español y mestiza: castizo</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65174" y="1998663"/>
            <a:ext cx="3213652" cy="4525962"/>
          </a:xfrm>
          <a:prstGeom prst="rect">
            <a:avLst/>
          </a:prstGeom>
        </p:spPr>
      </p:pic>
    </p:spTree>
    <p:extLst>
      <p:ext uri="{BB962C8B-B14F-4D97-AF65-F5344CB8AC3E}">
        <p14:creationId xmlns:p14="http://schemas.microsoft.com/office/powerpoint/2010/main" val="307224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8. De español y castiza: español</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1872" y="1998663"/>
            <a:ext cx="3460255" cy="4525962"/>
          </a:xfrm>
          <a:prstGeom prst="rect">
            <a:avLst/>
          </a:prstGeom>
        </p:spPr>
      </p:pic>
    </p:spTree>
    <p:extLst>
      <p:ext uri="{BB962C8B-B14F-4D97-AF65-F5344CB8AC3E}">
        <p14:creationId xmlns:p14="http://schemas.microsoft.com/office/powerpoint/2010/main" val="114197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lstStyle/>
          <a:p>
            <a:r>
              <a:rPr lang="es-MX" dirty="0" smtClean="0">
                <a:solidFill>
                  <a:srgbClr val="E98080"/>
                </a:solidFill>
                <a:latin typeface="Helvetica" panose="020B0604020202020204" pitchFamily="34" charset="0"/>
                <a:cs typeface="Helvetica" panose="020B0604020202020204" pitchFamily="34" charset="0"/>
              </a:rPr>
              <a:t>9. De español y mulata: morisco</a:t>
            </a:r>
            <a:endParaRPr lang="es-MX" dirty="0">
              <a:solidFill>
                <a:srgbClr val="E98080"/>
              </a:solidFill>
              <a:latin typeface="Helvetica" panose="020B0604020202020204" pitchFamily="34" charset="0"/>
              <a:cs typeface="Helvetica" panose="020B0604020202020204" pitchFamily="34" charset="0"/>
            </a:endParaRPr>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23761" y="1998663"/>
            <a:ext cx="3496478" cy="4525962"/>
          </a:xfrm>
          <a:prstGeom prst="rect">
            <a:avLst/>
          </a:prstGeom>
        </p:spPr>
      </p:pic>
    </p:spTree>
    <p:extLst>
      <p:ext uri="{BB962C8B-B14F-4D97-AF65-F5344CB8AC3E}">
        <p14:creationId xmlns:p14="http://schemas.microsoft.com/office/powerpoint/2010/main" val="264859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10. De español y morisca: albino</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93719" y="1998663"/>
            <a:ext cx="3556562" cy="4525962"/>
          </a:xfrm>
          <a:prstGeom prst="rect">
            <a:avLst/>
          </a:prstGeom>
        </p:spPr>
      </p:pic>
    </p:spTree>
    <p:extLst>
      <p:ext uri="{BB962C8B-B14F-4D97-AF65-F5344CB8AC3E}">
        <p14:creationId xmlns:p14="http://schemas.microsoft.com/office/powerpoint/2010/main" val="139148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11. De india y negro: chino cambujo</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06875" y="1998663"/>
            <a:ext cx="3530250" cy="4525962"/>
          </a:xfrm>
          <a:prstGeom prst="rect">
            <a:avLst/>
          </a:prstGeom>
        </p:spPr>
      </p:pic>
    </p:spTree>
    <p:extLst>
      <p:ext uri="{BB962C8B-B14F-4D97-AF65-F5344CB8AC3E}">
        <p14:creationId xmlns:p14="http://schemas.microsoft.com/office/powerpoint/2010/main" val="234763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lstStyle/>
          <a:p>
            <a:r>
              <a:rPr lang="es-MX" dirty="0" smtClean="0">
                <a:solidFill>
                  <a:srgbClr val="E98080"/>
                </a:solidFill>
                <a:latin typeface="Helvetica" panose="020B0604020202020204" pitchFamily="34" charset="0"/>
                <a:cs typeface="Helvetica" panose="020B0604020202020204" pitchFamily="34" charset="0"/>
              </a:rPr>
              <a:t>12. De coyote e india: chamizo</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57568" y="1998663"/>
            <a:ext cx="3628863" cy="4525962"/>
          </a:xfrm>
          <a:prstGeom prst="rect">
            <a:avLst/>
          </a:prstGeom>
        </p:spPr>
      </p:pic>
    </p:spTree>
    <p:extLst>
      <p:ext uri="{BB962C8B-B14F-4D97-AF65-F5344CB8AC3E}">
        <p14:creationId xmlns:p14="http://schemas.microsoft.com/office/powerpoint/2010/main" val="250278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85A100-793F-4FF3-BA9A-99347B88FD3C}"/>
              </a:ext>
            </a:extLst>
          </p:cNvPr>
          <p:cNvSpPr>
            <a:spLocks noGrp="1"/>
          </p:cNvSpPr>
          <p:nvPr>
            <p:ph type="ctrTitle"/>
          </p:nvPr>
        </p:nvSpPr>
        <p:spPr>
          <a:xfrm>
            <a:off x="685800" y="2416175"/>
            <a:ext cx="7772400" cy="1470025"/>
          </a:xfrm>
        </p:spPr>
        <p:txBody>
          <a:bodyPr>
            <a:noAutofit/>
          </a:bodyPr>
          <a:lstStyle/>
          <a:p>
            <a:r>
              <a:rPr lang="es-ES" sz="6000" dirty="0" smtClean="0">
                <a:solidFill>
                  <a:srgbClr val="E98080"/>
                </a:solidFill>
                <a:latin typeface="Helvetica" panose="020B0604020202020204" pitchFamily="34" charset="0"/>
                <a:cs typeface="Helvetica" panose="020B0604020202020204" pitchFamily="34" charset="0"/>
              </a:rPr>
              <a:t>Miguel Cabrera, 1763</a:t>
            </a:r>
            <a:endParaRPr lang="es-MX" sz="6000" dirty="0">
              <a:solidFill>
                <a:srgbClr val="E98080"/>
              </a:solidFill>
              <a:latin typeface="Helvetica" panose="020B0604020202020204" pitchFamily="34" charset="0"/>
              <a:cs typeface="Helvetica" panose="020B0604020202020204" pitchFamily="34" charset="0"/>
            </a:endParaRPr>
          </a:p>
        </p:txBody>
      </p:sp>
      <p:sp>
        <p:nvSpPr>
          <p:cNvPr id="3" name="Subtitle 2">
            <a:extLst>
              <a:ext uri="{FF2B5EF4-FFF2-40B4-BE49-F238E27FC236}">
                <a16:creationId xmlns="" xmlns:a16="http://schemas.microsoft.com/office/drawing/2014/main" id="{20F9F007-B85F-4A18-97D8-4BB17A4DE2CC}"/>
              </a:ext>
            </a:extLst>
          </p:cNvPr>
          <p:cNvSpPr>
            <a:spLocks noGrp="1"/>
          </p:cNvSpPr>
          <p:nvPr>
            <p:ph type="subTitle" idx="1"/>
          </p:nvPr>
        </p:nvSpPr>
        <p:spPr/>
        <p:txBody>
          <a:bodyPr/>
          <a:lstStyle/>
          <a:p>
            <a:endParaRPr lang="es-MX" dirty="0">
              <a:solidFill>
                <a:schemeClr val="tx1">
                  <a:lumMod val="65000"/>
                  <a:lumOff val="35000"/>
                </a:schemeClr>
              </a:solidFill>
            </a:endParaRPr>
          </a:p>
        </p:txBody>
      </p:sp>
    </p:spTree>
    <p:extLst>
      <p:ext uri="{BB962C8B-B14F-4D97-AF65-F5344CB8AC3E}">
        <p14:creationId xmlns:p14="http://schemas.microsoft.com/office/powerpoint/2010/main" val="721758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lstStyle/>
          <a:p>
            <a:r>
              <a:rPr lang="es-MX" dirty="0" smtClean="0">
                <a:solidFill>
                  <a:srgbClr val="E98080"/>
                </a:solidFill>
                <a:latin typeface="Helvetica" panose="020B0604020202020204" pitchFamily="34" charset="0"/>
                <a:cs typeface="Helvetica" panose="020B0604020202020204" pitchFamily="34" charset="0"/>
              </a:rPr>
              <a:t>13. De español e india: mestiza</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20515" y="1998663"/>
            <a:ext cx="3502970" cy="4525962"/>
          </a:xfrm>
          <a:prstGeom prst="rect">
            <a:avLst/>
          </a:prstGeom>
        </p:spPr>
      </p:pic>
    </p:spTree>
    <p:extLst>
      <p:ext uri="{BB962C8B-B14F-4D97-AF65-F5344CB8AC3E}">
        <p14:creationId xmlns:p14="http://schemas.microsoft.com/office/powerpoint/2010/main" val="220410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lstStyle/>
          <a:p>
            <a:r>
              <a:rPr lang="es-MX" dirty="0" smtClean="0">
                <a:solidFill>
                  <a:srgbClr val="E98080"/>
                </a:solidFill>
                <a:latin typeface="Helvetica" panose="020B0604020202020204" pitchFamily="34" charset="0"/>
                <a:cs typeface="Helvetica" panose="020B0604020202020204" pitchFamily="34" charset="0"/>
              </a:rPr>
              <a:t>14. De español y negra: mulata</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0372" y="1998663"/>
            <a:ext cx="3443256" cy="4525962"/>
          </a:xfrm>
          <a:prstGeom prst="rect">
            <a:avLst/>
          </a:prstGeom>
        </p:spPr>
      </p:pic>
    </p:spTree>
    <p:extLst>
      <p:ext uri="{BB962C8B-B14F-4D97-AF65-F5344CB8AC3E}">
        <p14:creationId xmlns:p14="http://schemas.microsoft.com/office/powerpoint/2010/main" val="2116948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a:bodyPr>
          <a:lstStyle/>
          <a:p>
            <a:r>
              <a:rPr lang="es-MX" dirty="0" smtClean="0">
                <a:solidFill>
                  <a:srgbClr val="E98080"/>
                </a:solidFill>
                <a:latin typeface="Helvetica" panose="020B0604020202020204" pitchFamily="34" charset="0"/>
                <a:cs typeface="Helvetica" panose="020B0604020202020204" pitchFamily="34" charset="0"/>
              </a:rPr>
              <a:t>Las pinturas de castas</a:t>
            </a:r>
            <a:endParaRPr lang="es-MX" dirty="0">
              <a:solidFill>
                <a:srgbClr val="E98080"/>
              </a:solidFill>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 xmlns:a16="http://schemas.microsoft.com/office/drawing/2014/main" id="{94C16E0C-B0EC-4B87-97FE-484817E1951B}"/>
              </a:ext>
            </a:extLst>
          </p:cNvPr>
          <p:cNvSpPr>
            <a:spLocks noGrp="1"/>
          </p:cNvSpPr>
          <p:nvPr>
            <p:ph idx="1"/>
          </p:nvPr>
        </p:nvSpPr>
        <p:spPr>
          <a:xfrm>
            <a:off x="457200" y="1999381"/>
            <a:ext cx="8229600" cy="4525963"/>
          </a:xfrm>
        </p:spPr>
        <p:txBody>
          <a:bodyPr>
            <a:normAutofit fontScale="70000" lnSpcReduction="20000"/>
          </a:bodyPr>
          <a:lstStyle/>
          <a:p>
            <a:r>
              <a:rPr lang="es-MX" dirty="0">
                <a:solidFill>
                  <a:schemeClr val="tx1">
                    <a:lumMod val="65000"/>
                    <a:lumOff val="35000"/>
                  </a:schemeClr>
                </a:solidFill>
                <a:latin typeface="Helvetica" panose="020B0604020202020204" pitchFamily="34" charset="0"/>
                <a:cs typeface="Helvetica" panose="020B0604020202020204" pitchFamily="34" charset="0"/>
              </a:rPr>
              <a:t>Género pictórico del siglo XVIII en el imperio español</a:t>
            </a:r>
          </a:p>
          <a:p>
            <a:r>
              <a:rPr lang="es-MX" dirty="0">
                <a:solidFill>
                  <a:schemeClr val="tx1">
                    <a:lumMod val="65000"/>
                    <a:lumOff val="35000"/>
                  </a:schemeClr>
                </a:solidFill>
                <a:latin typeface="Helvetica" panose="020B0604020202020204" pitchFamily="34" charset="0"/>
                <a:cs typeface="Helvetica" panose="020B0604020202020204" pitchFamily="34" charset="0"/>
              </a:rPr>
              <a:t>Comenta </a:t>
            </a:r>
            <a:r>
              <a:rPr lang="es-MX" dirty="0" err="1">
                <a:solidFill>
                  <a:schemeClr val="tx1">
                    <a:lumMod val="65000"/>
                    <a:lumOff val="35000"/>
                  </a:schemeClr>
                </a:solidFill>
                <a:latin typeface="Helvetica" panose="020B0604020202020204" pitchFamily="34" charset="0"/>
                <a:cs typeface="Helvetica" panose="020B0604020202020204" pitchFamily="34" charset="0"/>
              </a:rPr>
              <a:t>Ilona</a:t>
            </a:r>
            <a:r>
              <a:rPr lang="es-MX" dirty="0">
                <a:solidFill>
                  <a:schemeClr val="tx1">
                    <a:lumMod val="65000"/>
                    <a:lumOff val="35000"/>
                  </a:schemeClr>
                </a:solidFill>
                <a:latin typeface="Helvetica" panose="020B0604020202020204" pitchFamily="34" charset="0"/>
                <a:cs typeface="Helvetica" panose="020B0604020202020204" pitchFamily="34" charset="0"/>
              </a:rPr>
              <a:t> </a:t>
            </a:r>
            <a:r>
              <a:rPr lang="es-MX" dirty="0" err="1">
                <a:solidFill>
                  <a:schemeClr val="tx1">
                    <a:lumMod val="65000"/>
                    <a:lumOff val="35000"/>
                  </a:schemeClr>
                </a:solidFill>
                <a:latin typeface="Helvetica" panose="020B0604020202020204" pitchFamily="34" charset="0"/>
                <a:cs typeface="Helvetica" panose="020B0604020202020204" pitchFamily="34" charset="0"/>
              </a:rPr>
              <a:t>Katzew</a:t>
            </a:r>
            <a:r>
              <a:rPr lang="es-MX" dirty="0">
                <a:solidFill>
                  <a:schemeClr val="tx1">
                    <a:lumMod val="65000"/>
                    <a:lumOff val="35000"/>
                  </a:schemeClr>
                </a:solidFill>
                <a:latin typeface="Helvetica" panose="020B0604020202020204" pitchFamily="34" charset="0"/>
                <a:cs typeface="Helvetica" panose="020B0604020202020204" pitchFamily="34" charset="0"/>
              </a:rPr>
              <a:t> (</a:t>
            </a:r>
            <a:r>
              <a:rPr lang="es-MX" i="1" dirty="0">
                <a:solidFill>
                  <a:schemeClr val="tx1">
                    <a:lumMod val="65000"/>
                    <a:lumOff val="35000"/>
                  </a:schemeClr>
                </a:solidFill>
                <a:latin typeface="Helvetica" panose="020B0604020202020204" pitchFamily="34" charset="0"/>
                <a:cs typeface="Helvetica" panose="020B0604020202020204" pitchFamily="34" charset="0"/>
              </a:rPr>
              <a:t>La pintura de castas</a:t>
            </a:r>
            <a:r>
              <a:rPr lang="es-MX" dirty="0">
                <a:solidFill>
                  <a:schemeClr val="tx1">
                    <a:lumMod val="65000"/>
                    <a:lumOff val="35000"/>
                  </a:schemeClr>
                </a:solidFill>
                <a:latin typeface="Helvetica" panose="020B0604020202020204" pitchFamily="34" charset="0"/>
                <a:cs typeface="Helvetica" panose="020B0604020202020204" pitchFamily="34" charset="0"/>
              </a:rPr>
              <a:t>, Turner, CONACULTA, 2004) que en una primera etapa éstas ensalzaban la variedad de pueblos, costumbres y gentes de los virreinatos españoles, para después de 1760, con la implementación de las Reformas Borbónicas por Carlos IV, representar las jerarquías sociales. ¿Percibes este cambio?</a:t>
            </a:r>
          </a:p>
          <a:p>
            <a:r>
              <a:rPr lang="es-MX" dirty="0">
                <a:solidFill>
                  <a:schemeClr val="tx1">
                    <a:lumMod val="65000"/>
                    <a:lumOff val="35000"/>
                  </a:schemeClr>
                </a:solidFill>
                <a:latin typeface="Helvetica" panose="020B0604020202020204" pitchFamily="34" charset="0"/>
                <a:cs typeface="Helvetica" panose="020B0604020202020204" pitchFamily="34" charset="0"/>
              </a:rPr>
              <a:t>Como verás en algunas imágenes no sólo se especifica la  mezcla racial, también se señalan los alimentos de la colonia. ¿Consideras esto como parte de impulso ilustrado por clasificar la naturaleza?</a:t>
            </a:r>
          </a:p>
          <a:p>
            <a:r>
              <a:rPr lang="es-MX" dirty="0">
                <a:solidFill>
                  <a:schemeClr val="tx1">
                    <a:lumMod val="65000"/>
                    <a:lumOff val="35000"/>
                  </a:schemeClr>
                </a:solidFill>
                <a:latin typeface="Helvetica" panose="020B0604020202020204" pitchFamily="34" charset="0"/>
                <a:cs typeface="Helvetica" panose="020B0604020202020204" pitchFamily="34" charset="0"/>
              </a:rPr>
              <a:t>De ser así, ¿podríamos hablar de una clasificación biológica? O de un ¿retrato de la población?</a:t>
            </a:r>
          </a:p>
        </p:txBody>
      </p:sp>
    </p:spTree>
    <p:extLst>
      <p:ext uri="{BB962C8B-B14F-4D97-AF65-F5344CB8AC3E}">
        <p14:creationId xmlns:p14="http://schemas.microsoft.com/office/powerpoint/2010/main" val="820385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15. De español y mulata: morisca</a:t>
            </a:r>
            <a:endParaRPr lang="es-MX" dirty="0">
              <a:solidFill>
                <a:srgbClr val="E98080"/>
              </a:solidFill>
              <a:latin typeface="Helvetica" panose="020B0604020202020204" pitchFamily="34" charset="0"/>
              <a:cs typeface="Helvetica" panose="020B0604020202020204" pitchFamily="34" charset="0"/>
            </a:endParaRPr>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80287" y="1855365"/>
            <a:ext cx="3383425" cy="4525963"/>
          </a:xfrm>
          <a:prstGeom prst="rect">
            <a:avLst/>
          </a:prstGeom>
        </p:spPr>
      </p:pic>
    </p:spTree>
    <p:extLst>
      <p:ext uri="{BB962C8B-B14F-4D97-AF65-F5344CB8AC3E}">
        <p14:creationId xmlns:p14="http://schemas.microsoft.com/office/powerpoint/2010/main" val="196266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16. De español y albina: torna atrás</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3569" y="1999381"/>
            <a:ext cx="3436862" cy="4525963"/>
          </a:xfrm>
          <a:prstGeom prst="rect">
            <a:avLst/>
          </a:prstGeom>
        </p:spPr>
      </p:pic>
    </p:spTree>
    <p:extLst>
      <p:ext uri="{BB962C8B-B14F-4D97-AF65-F5344CB8AC3E}">
        <p14:creationId xmlns:p14="http://schemas.microsoft.com/office/powerpoint/2010/main" val="971929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lstStyle/>
          <a:p>
            <a:r>
              <a:rPr lang="es-MX" dirty="0" smtClean="0">
                <a:solidFill>
                  <a:srgbClr val="E98080"/>
                </a:solidFill>
                <a:latin typeface="Helvetica" panose="020B0604020202020204" pitchFamily="34" charset="0"/>
                <a:cs typeface="Helvetica" panose="020B0604020202020204" pitchFamily="34" charset="0"/>
              </a:rPr>
              <a:t>17. De mestizo e india: coyote</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2619" y="1600200"/>
            <a:ext cx="3458761" cy="4525963"/>
          </a:xfrm>
          <a:prstGeom prst="rect">
            <a:avLst/>
          </a:prstGeom>
        </p:spPr>
      </p:pic>
    </p:spTree>
    <p:extLst>
      <p:ext uri="{BB962C8B-B14F-4D97-AF65-F5344CB8AC3E}">
        <p14:creationId xmlns:p14="http://schemas.microsoft.com/office/powerpoint/2010/main" val="2750460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85A100-793F-4FF3-BA9A-99347B88FD3C}"/>
              </a:ext>
            </a:extLst>
          </p:cNvPr>
          <p:cNvSpPr>
            <a:spLocks noGrp="1"/>
          </p:cNvSpPr>
          <p:nvPr>
            <p:ph type="ctrTitle"/>
          </p:nvPr>
        </p:nvSpPr>
        <p:spPr/>
        <p:txBody>
          <a:bodyPr>
            <a:noAutofit/>
          </a:bodyPr>
          <a:lstStyle/>
          <a:p>
            <a:r>
              <a:rPr lang="es-ES" sz="6000" dirty="0" smtClean="0">
                <a:solidFill>
                  <a:srgbClr val="E98080"/>
                </a:solidFill>
                <a:latin typeface="Helvetica" panose="020B0604020202020204" pitchFamily="34" charset="0"/>
                <a:cs typeface="Helvetica" panose="020B0604020202020204" pitchFamily="34" charset="0"/>
              </a:rPr>
              <a:t>Ramón Torres, 1770-1780</a:t>
            </a:r>
            <a:endParaRPr lang="es-MX" sz="6000" dirty="0">
              <a:solidFill>
                <a:srgbClr val="E98080"/>
              </a:solidFill>
              <a:latin typeface="Helvetica" panose="020B0604020202020204" pitchFamily="34" charset="0"/>
              <a:cs typeface="Helvetica" panose="020B0604020202020204" pitchFamily="34" charset="0"/>
            </a:endParaRPr>
          </a:p>
        </p:txBody>
      </p:sp>
      <p:sp>
        <p:nvSpPr>
          <p:cNvPr id="3" name="Subtitle 2">
            <a:extLst>
              <a:ext uri="{FF2B5EF4-FFF2-40B4-BE49-F238E27FC236}">
                <a16:creationId xmlns="" xmlns:a16="http://schemas.microsoft.com/office/drawing/2014/main" id="{20F9F007-B85F-4A18-97D8-4BB17A4DE2CC}"/>
              </a:ext>
            </a:extLst>
          </p:cNvPr>
          <p:cNvSpPr>
            <a:spLocks noGrp="1"/>
          </p:cNvSpPr>
          <p:nvPr>
            <p:ph type="subTitle" idx="1"/>
          </p:nvPr>
        </p:nvSpPr>
        <p:spPr/>
        <p:txBody>
          <a:bodyPr/>
          <a:lstStyle/>
          <a:p>
            <a:endParaRPr lang="es-MX" dirty="0">
              <a:solidFill>
                <a:schemeClr val="tx1">
                  <a:lumMod val="65000"/>
                  <a:lumOff val="35000"/>
                </a:schemeClr>
              </a:solidFill>
            </a:endParaRPr>
          </a:p>
        </p:txBody>
      </p:sp>
    </p:spTree>
    <p:extLst>
      <p:ext uri="{BB962C8B-B14F-4D97-AF65-F5344CB8AC3E}">
        <p14:creationId xmlns:p14="http://schemas.microsoft.com/office/powerpoint/2010/main" val="267707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18. De mestizo y española: castiza</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70526" y="1783357"/>
            <a:ext cx="6002947" cy="4525963"/>
          </a:xfrm>
          <a:prstGeom prst="rect">
            <a:avLst/>
          </a:prstGeom>
        </p:spPr>
      </p:pic>
    </p:spTree>
    <p:extLst>
      <p:ext uri="{BB962C8B-B14F-4D97-AF65-F5344CB8AC3E}">
        <p14:creationId xmlns:p14="http://schemas.microsoft.com/office/powerpoint/2010/main" val="226213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19. De castiza y español: español</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7796" y="1783357"/>
            <a:ext cx="5948408" cy="4525963"/>
          </a:xfrm>
          <a:prstGeom prst="rect">
            <a:avLst/>
          </a:prstGeom>
        </p:spPr>
      </p:pic>
    </p:spTree>
    <p:extLst>
      <p:ext uri="{BB962C8B-B14F-4D97-AF65-F5344CB8AC3E}">
        <p14:creationId xmlns:p14="http://schemas.microsoft.com/office/powerpoint/2010/main" val="4583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20. De español y morisca: albina</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0696" y="1783357"/>
            <a:ext cx="6062607" cy="4525963"/>
          </a:xfrm>
          <a:prstGeom prst="rect">
            <a:avLst/>
          </a:prstGeom>
        </p:spPr>
      </p:pic>
    </p:spTree>
    <p:extLst>
      <p:ext uri="{BB962C8B-B14F-4D97-AF65-F5344CB8AC3E}">
        <p14:creationId xmlns:p14="http://schemas.microsoft.com/office/powerpoint/2010/main" val="3431401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21. De español y albina: torna atrás</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8637" y="1855365"/>
            <a:ext cx="6246725" cy="4525963"/>
          </a:xfrm>
          <a:prstGeom prst="rect">
            <a:avLst/>
          </a:prstGeom>
        </p:spPr>
      </p:pic>
    </p:spTree>
    <p:extLst>
      <p:ext uri="{BB962C8B-B14F-4D97-AF65-F5344CB8AC3E}">
        <p14:creationId xmlns:p14="http://schemas.microsoft.com/office/powerpoint/2010/main" val="3348569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22. De chamizo e india: albarazado</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4498" y="1855365"/>
            <a:ext cx="6055004" cy="4525963"/>
          </a:xfrm>
          <a:prstGeom prst="rect">
            <a:avLst/>
          </a:prstGeom>
        </p:spPr>
      </p:pic>
    </p:spTree>
    <p:extLst>
      <p:ext uri="{BB962C8B-B14F-4D97-AF65-F5344CB8AC3E}">
        <p14:creationId xmlns:p14="http://schemas.microsoft.com/office/powerpoint/2010/main" val="3685346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23. De albarazado y mulata: barcino</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0405" y="1855365"/>
            <a:ext cx="6043189" cy="4525963"/>
          </a:xfrm>
          <a:prstGeom prst="rect">
            <a:avLst/>
          </a:prstGeom>
        </p:spPr>
      </p:pic>
    </p:spTree>
    <p:extLst>
      <p:ext uri="{BB962C8B-B14F-4D97-AF65-F5344CB8AC3E}">
        <p14:creationId xmlns:p14="http://schemas.microsoft.com/office/powerpoint/2010/main" val="42020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85A100-793F-4FF3-BA9A-99347B88FD3C}"/>
              </a:ext>
            </a:extLst>
          </p:cNvPr>
          <p:cNvSpPr>
            <a:spLocks noGrp="1"/>
          </p:cNvSpPr>
          <p:nvPr>
            <p:ph type="ctrTitle"/>
          </p:nvPr>
        </p:nvSpPr>
        <p:spPr>
          <a:xfrm>
            <a:off x="685800" y="2419980"/>
            <a:ext cx="7772400" cy="1470025"/>
          </a:xfrm>
        </p:spPr>
        <p:txBody>
          <a:bodyPr>
            <a:noAutofit/>
          </a:bodyPr>
          <a:lstStyle/>
          <a:p>
            <a:r>
              <a:rPr lang="es-ES" sz="4800" dirty="0" smtClean="0">
                <a:solidFill>
                  <a:srgbClr val="E98080"/>
                </a:solidFill>
                <a:latin typeface="Helvetica" panose="020B0604020202020204" pitchFamily="34" charset="0"/>
                <a:cs typeface="Helvetica" panose="020B0604020202020204" pitchFamily="34" charset="0"/>
              </a:rPr>
              <a:t>Juan Rodríguez Juárez, 1715</a:t>
            </a:r>
            <a:endParaRPr lang="es-MX" sz="4800" dirty="0">
              <a:solidFill>
                <a:srgbClr val="E98080"/>
              </a:solidFill>
              <a:latin typeface="Helvetica" panose="020B0604020202020204" pitchFamily="34" charset="0"/>
              <a:cs typeface="Helvetica" panose="020B0604020202020204" pitchFamily="34" charset="0"/>
            </a:endParaRPr>
          </a:p>
        </p:txBody>
      </p:sp>
      <p:sp>
        <p:nvSpPr>
          <p:cNvPr id="3" name="Subtitle 2">
            <a:extLst>
              <a:ext uri="{FF2B5EF4-FFF2-40B4-BE49-F238E27FC236}">
                <a16:creationId xmlns="" xmlns:a16="http://schemas.microsoft.com/office/drawing/2014/main" id="{20F9F007-B85F-4A18-97D8-4BB17A4DE2CC}"/>
              </a:ext>
            </a:extLst>
          </p:cNvPr>
          <p:cNvSpPr>
            <a:spLocks noGrp="1"/>
          </p:cNvSpPr>
          <p:nvPr>
            <p:ph type="subTitle" idx="1"/>
          </p:nvPr>
        </p:nvSpPr>
        <p:spPr/>
        <p:txBody>
          <a:bodyPr/>
          <a:lstStyle/>
          <a:p>
            <a:endParaRPr lang="es-MX" dirty="0">
              <a:solidFill>
                <a:schemeClr val="tx1">
                  <a:lumMod val="65000"/>
                  <a:lumOff val="35000"/>
                </a:schemeClr>
              </a:solidFill>
            </a:endParaRPr>
          </a:p>
        </p:txBody>
      </p:sp>
    </p:spTree>
    <p:extLst>
      <p:ext uri="{BB962C8B-B14F-4D97-AF65-F5344CB8AC3E}">
        <p14:creationId xmlns:p14="http://schemas.microsoft.com/office/powerpoint/2010/main" val="1681138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24. De cambujo e india: tente en el aire</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2839" y="1855365"/>
            <a:ext cx="6098322" cy="4525963"/>
          </a:xfrm>
          <a:prstGeom prst="rect">
            <a:avLst/>
          </a:prstGeom>
        </p:spPr>
      </p:pic>
    </p:spTree>
    <p:extLst>
      <p:ext uri="{BB962C8B-B14F-4D97-AF65-F5344CB8AC3E}">
        <p14:creationId xmlns:p14="http://schemas.microsoft.com/office/powerpoint/2010/main" val="1649644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a:bodyPr>
          <a:lstStyle/>
          <a:p>
            <a:r>
              <a:rPr lang="es-MX" sz="6600" dirty="0" smtClean="0">
                <a:solidFill>
                  <a:srgbClr val="E98080"/>
                </a:solidFill>
                <a:latin typeface="Helvetica" panose="020B0604020202020204" pitchFamily="34" charset="0"/>
                <a:cs typeface="Helvetica" panose="020B0604020202020204" pitchFamily="34" charset="0"/>
              </a:rPr>
              <a:t>Referencias</a:t>
            </a:r>
            <a:endParaRPr lang="es-MX" sz="6600" dirty="0">
              <a:solidFill>
                <a:srgbClr val="E98080"/>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idx="1"/>
          </p:nvPr>
        </p:nvSpPr>
        <p:spPr/>
        <p:txBody>
          <a:bodyPr/>
          <a:lstStyle/>
          <a:p>
            <a:r>
              <a:rPr lang="es-MX" dirty="0">
                <a:solidFill>
                  <a:schemeClr val="tx1">
                    <a:lumMod val="65000"/>
                    <a:lumOff val="35000"/>
                  </a:schemeClr>
                </a:solidFill>
              </a:rPr>
              <a:t>Todas las imágenes fueron tomada de: </a:t>
            </a:r>
            <a:r>
              <a:rPr lang="es-MX" dirty="0" err="1">
                <a:solidFill>
                  <a:schemeClr val="tx1">
                    <a:lumMod val="65000"/>
                    <a:lumOff val="35000"/>
                  </a:schemeClr>
                </a:solidFill>
              </a:rPr>
              <a:t>Katzew</a:t>
            </a:r>
            <a:r>
              <a:rPr lang="es-MX" dirty="0">
                <a:solidFill>
                  <a:schemeClr val="tx1">
                    <a:lumMod val="65000"/>
                    <a:lumOff val="35000"/>
                  </a:schemeClr>
                </a:solidFill>
              </a:rPr>
              <a:t>, </a:t>
            </a:r>
            <a:r>
              <a:rPr lang="es-MX" dirty="0" err="1">
                <a:solidFill>
                  <a:schemeClr val="tx1">
                    <a:lumMod val="65000"/>
                    <a:lumOff val="35000"/>
                  </a:schemeClr>
                </a:solidFill>
              </a:rPr>
              <a:t>Ilona</a:t>
            </a:r>
            <a:r>
              <a:rPr lang="es-MX" dirty="0">
                <a:solidFill>
                  <a:schemeClr val="tx1">
                    <a:lumMod val="65000"/>
                    <a:lumOff val="35000"/>
                  </a:schemeClr>
                </a:solidFill>
              </a:rPr>
              <a:t> (2004), </a:t>
            </a:r>
            <a:r>
              <a:rPr lang="es-MX" i="1" dirty="0">
                <a:solidFill>
                  <a:schemeClr val="tx1">
                    <a:lumMod val="65000"/>
                    <a:lumOff val="35000"/>
                  </a:schemeClr>
                </a:solidFill>
              </a:rPr>
              <a:t>La pintura de castas</a:t>
            </a:r>
            <a:r>
              <a:rPr lang="es-MX" dirty="0">
                <a:solidFill>
                  <a:schemeClr val="tx1">
                    <a:lumMod val="65000"/>
                    <a:lumOff val="35000"/>
                  </a:schemeClr>
                </a:solidFill>
              </a:rPr>
              <a:t>, México, CONACULTA, Turner, 239 p.</a:t>
            </a:r>
          </a:p>
          <a:p>
            <a:endParaRPr lang="es-MX" dirty="0"/>
          </a:p>
        </p:txBody>
      </p:sp>
      <p:sp>
        <p:nvSpPr>
          <p:cNvPr id="4" name="Rectángulo 3"/>
          <p:cNvSpPr/>
          <p:nvPr/>
        </p:nvSpPr>
        <p:spPr>
          <a:xfrm>
            <a:off x="2123728" y="3212976"/>
            <a:ext cx="4572000" cy="3416320"/>
          </a:xfrm>
          <a:prstGeom prst="rect">
            <a:avLst/>
          </a:prstGeom>
        </p:spPr>
        <p:txBody>
          <a:bodyPr>
            <a:spAutoFit/>
          </a:bodyPr>
          <a:lstStyle/>
          <a:p>
            <a:r>
              <a:rPr lang="es-MX" dirty="0">
                <a:solidFill>
                  <a:schemeClr val="tx1">
                    <a:lumMod val="65000"/>
                    <a:lumOff val="35000"/>
                  </a:schemeClr>
                </a:solidFill>
              </a:rPr>
              <a:t>1. p. 72. </a:t>
            </a:r>
          </a:p>
          <a:p>
            <a:r>
              <a:rPr lang="es-MX" dirty="0">
                <a:solidFill>
                  <a:schemeClr val="tx1">
                    <a:lumMod val="65000"/>
                    <a:lumOff val="35000"/>
                  </a:schemeClr>
                </a:solidFill>
              </a:rPr>
              <a:t>2. p. 73. </a:t>
            </a:r>
          </a:p>
          <a:p>
            <a:r>
              <a:rPr lang="es-MX" dirty="0">
                <a:solidFill>
                  <a:schemeClr val="tx1">
                    <a:lumMod val="65000"/>
                    <a:lumOff val="35000"/>
                  </a:schemeClr>
                </a:solidFill>
              </a:rPr>
              <a:t>3. p. 74.</a:t>
            </a:r>
          </a:p>
          <a:p>
            <a:r>
              <a:rPr lang="es-MX" dirty="0">
                <a:solidFill>
                  <a:schemeClr val="tx1">
                    <a:lumMod val="65000"/>
                    <a:lumOff val="35000"/>
                  </a:schemeClr>
                </a:solidFill>
              </a:rPr>
              <a:t>4. p. 75.</a:t>
            </a:r>
          </a:p>
          <a:p>
            <a:r>
              <a:rPr lang="es-MX" dirty="0">
                <a:solidFill>
                  <a:schemeClr val="tx1">
                    <a:lumMod val="65000"/>
                    <a:lumOff val="35000"/>
                  </a:schemeClr>
                </a:solidFill>
              </a:rPr>
              <a:t>5. p. 77. </a:t>
            </a:r>
          </a:p>
          <a:p>
            <a:r>
              <a:rPr lang="es-MX" dirty="0">
                <a:solidFill>
                  <a:schemeClr val="tx1">
                    <a:lumMod val="65000"/>
                    <a:lumOff val="35000"/>
                  </a:schemeClr>
                </a:solidFill>
              </a:rPr>
              <a:t>6. p. 80.</a:t>
            </a:r>
          </a:p>
          <a:p>
            <a:r>
              <a:rPr lang="es-MX" dirty="0">
                <a:solidFill>
                  <a:schemeClr val="tx1">
                    <a:lumMod val="65000"/>
                    <a:lumOff val="35000"/>
                  </a:schemeClr>
                </a:solidFill>
              </a:rPr>
              <a:t>7. p. 95.</a:t>
            </a:r>
          </a:p>
          <a:p>
            <a:r>
              <a:rPr lang="es-MX" dirty="0">
                <a:solidFill>
                  <a:schemeClr val="tx1">
                    <a:lumMod val="65000"/>
                    <a:lumOff val="35000"/>
                  </a:schemeClr>
                </a:solidFill>
              </a:rPr>
              <a:t>8. p. 95.</a:t>
            </a:r>
          </a:p>
          <a:p>
            <a:r>
              <a:rPr lang="es-MX" dirty="0">
                <a:solidFill>
                  <a:schemeClr val="tx1">
                    <a:lumMod val="65000"/>
                    <a:lumOff val="35000"/>
                  </a:schemeClr>
                </a:solidFill>
              </a:rPr>
              <a:t>9. p. 96.  </a:t>
            </a:r>
          </a:p>
          <a:p>
            <a:r>
              <a:rPr lang="es-MX" dirty="0">
                <a:solidFill>
                  <a:schemeClr val="tx1">
                    <a:lumMod val="65000"/>
                    <a:lumOff val="35000"/>
                  </a:schemeClr>
                </a:solidFill>
              </a:rPr>
              <a:t>10. p. 97.</a:t>
            </a:r>
          </a:p>
          <a:p>
            <a:r>
              <a:rPr lang="es-MX" dirty="0">
                <a:solidFill>
                  <a:schemeClr val="tx1">
                    <a:lumMod val="65000"/>
                    <a:lumOff val="35000"/>
                  </a:schemeClr>
                </a:solidFill>
              </a:rPr>
              <a:t>11. p. 98.</a:t>
            </a:r>
          </a:p>
          <a:p>
            <a:r>
              <a:rPr lang="es-MX" dirty="0">
                <a:solidFill>
                  <a:schemeClr val="tx1">
                    <a:lumMod val="65000"/>
                    <a:lumOff val="35000"/>
                  </a:schemeClr>
                </a:solidFill>
              </a:rPr>
              <a:t>12. p. </a:t>
            </a:r>
            <a:r>
              <a:rPr lang="es-MX" dirty="0" smtClean="0">
                <a:solidFill>
                  <a:schemeClr val="tx1">
                    <a:lumMod val="65000"/>
                    <a:lumOff val="35000"/>
                  </a:schemeClr>
                </a:solidFill>
              </a:rPr>
              <a:t>99.</a:t>
            </a:r>
            <a:endParaRPr lang="es-MX" dirty="0">
              <a:solidFill>
                <a:schemeClr val="tx1">
                  <a:lumMod val="65000"/>
                  <a:lumOff val="35000"/>
                </a:schemeClr>
              </a:solidFill>
            </a:endParaRPr>
          </a:p>
        </p:txBody>
      </p:sp>
      <p:sp>
        <p:nvSpPr>
          <p:cNvPr id="5" name="Rectángulo 4"/>
          <p:cNvSpPr/>
          <p:nvPr/>
        </p:nvSpPr>
        <p:spPr>
          <a:xfrm>
            <a:off x="5110336" y="3212976"/>
            <a:ext cx="4572000" cy="3416320"/>
          </a:xfrm>
          <a:prstGeom prst="rect">
            <a:avLst/>
          </a:prstGeom>
        </p:spPr>
        <p:txBody>
          <a:bodyPr>
            <a:spAutoFit/>
          </a:bodyPr>
          <a:lstStyle/>
          <a:p>
            <a:r>
              <a:rPr lang="es-MX" dirty="0">
                <a:solidFill>
                  <a:schemeClr val="tx1">
                    <a:lumMod val="65000"/>
                    <a:lumOff val="35000"/>
                  </a:schemeClr>
                </a:solidFill>
              </a:rPr>
              <a:t>13. p. 101.  </a:t>
            </a:r>
          </a:p>
          <a:p>
            <a:r>
              <a:rPr lang="es-MX" dirty="0">
                <a:solidFill>
                  <a:schemeClr val="tx1">
                    <a:lumMod val="65000"/>
                    <a:lumOff val="35000"/>
                  </a:schemeClr>
                </a:solidFill>
              </a:rPr>
              <a:t>14. p. 102.</a:t>
            </a:r>
          </a:p>
          <a:p>
            <a:r>
              <a:rPr lang="es-MX" dirty="0">
                <a:solidFill>
                  <a:schemeClr val="tx1">
                    <a:lumMod val="65000"/>
                    <a:lumOff val="35000"/>
                  </a:schemeClr>
                </a:solidFill>
              </a:rPr>
              <a:t>15. p. 103.</a:t>
            </a:r>
          </a:p>
          <a:p>
            <a:r>
              <a:rPr lang="es-MX" dirty="0">
                <a:solidFill>
                  <a:schemeClr val="tx1">
                    <a:lumMod val="65000"/>
                    <a:lumOff val="35000"/>
                  </a:schemeClr>
                </a:solidFill>
              </a:rPr>
              <a:t>16. p. 104. </a:t>
            </a:r>
          </a:p>
          <a:p>
            <a:r>
              <a:rPr lang="es-MX" dirty="0">
                <a:solidFill>
                  <a:schemeClr val="tx1">
                    <a:lumMod val="65000"/>
                    <a:lumOff val="35000"/>
                  </a:schemeClr>
                </a:solidFill>
              </a:rPr>
              <a:t>17. p. 105.</a:t>
            </a:r>
          </a:p>
          <a:p>
            <a:r>
              <a:rPr lang="es-MX" dirty="0">
                <a:solidFill>
                  <a:schemeClr val="tx1">
                    <a:lumMod val="65000"/>
                    <a:lumOff val="35000"/>
                  </a:schemeClr>
                </a:solidFill>
              </a:rPr>
              <a:t>18. p. 121. </a:t>
            </a:r>
          </a:p>
          <a:p>
            <a:r>
              <a:rPr lang="es-MX" dirty="0">
                <a:solidFill>
                  <a:schemeClr val="tx1">
                    <a:lumMod val="65000"/>
                    <a:lumOff val="35000"/>
                  </a:schemeClr>
                </a:solidFill>
              </a:rPr>
              <a:t>19. p. 122. </a:t>
            </a:r>
          </a:p>
          <a:p>
            <a:r>
              <a:rPr lang="es-MX" dirty="0">
                <a:solidFill>
                  <a:schemeClr val="tx1">
                    <a:lumMod val="65000"/>
                    <a:lumOff val="35000"/>
                  </a:schemeClr>
                </a:solidFill>
              </a:rPr>
              <a:t>20. p. 124.</a:t>
            </a:r>
          </a:p>
          <a:p>
            <a:r>
              <a:rPr lang="es-MX" dirty="0">
                <a:solidFill>
                  <a:schemeClr val="tx1">
                    <a:lumMod val="65000"/>
                    <a:lumOff val="35000"/>
                  </a:schemeClr>
                </a:solidFill>
              </a:rPr>
              <a:t>21. p. 125.</a:t>
            </a:r>
          </a:p>
          <a:p>
            <a:r>
              <a:rPr lang="es-MX" dirty="0">
                <a:solidFill>
                  <a:schemeClr val="tx1">
                    <a:lumMod val="65000"/>
                    <a:lumOff val="35000"/>
                  </a:schemeClr>
                </a:solidFill>
              </a:rPr>
              <a:t>22. p. 125.</a:t>
            </a:r>
          </a:p>
          <a:p>
            <a:r>
              <a:rPr lang="es-MX" dirty="0">
                <a:solidFill>
                  <a:schemeClr val="tx1">
                    <a:lumMod val="65000"/>
                    <a:lumOff val="35000"/>
                  </a:schemeClr>
                </a:solidFill>
              </a:rPr>
              <a:t>23. p. 127.</a:t>
            </a:r>
          </a:p>
          <a:p>
            <a:r>
              <a:rPr lang="es-MX" dirty="0">
                <a:solidFill>
                  <a:schemeClr val="tx1">
                    <a:lumMod val="65000"/>
                    <a:lumOff val="35000"/>
                  </a:schemeClr>
                </a:solidFill>
              </a:rPr>
              <a:t>24. p. 127.</a:t>
            </a:r>
          </a:p>
        </p:txBody>
      </p:sp>
    </p:spTree>
    <p:extLst>
      <p:ext uri="{BB962C8B-B14F-4D97-AF65-F5344CB8AC3E}">
        <p14:creationId xmlns:p14="http://schemas.microsoft.com/office/powerpoint/2010/main" val="154277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lstStyle/>
          <a:p>
            <a:r>
              <a:rPr lang="es-MX" dirty="0" smtClean="0">
                <a:solidFill>
                  <a:srgbClr val="E98080"/>
                </a:solidFill>
                <a:latin typeface="Helvetica" panose="020B0604020202020204" pitchFamily="34" charset="0"/>
                <a:cs typeface="Helvetica" panose="020B0604020202020204" pitchFamily="34" charset="0"/>
              </a:rPr>
              <a:t>1. De español e india: mestizo</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24478" y="1998663"/>
            <a:ext cx="6695043" cy="4525962"/>
          </a:xfrm>
          <a:prstGeom prst="rect">
            <a:avLst/>
          </a:prstGeom>
        </p:spPr>
      </p:pic>
    </p:spTree>
    <p:extLst>
      <p:ext uri="{BB962C8B-B14F-4D97-AF65-F5344CB8AC3E}">
        <p14:creationId xmlns:p14="http://schemas.microsoft.com/office/powerpoint/2010/main" val="57465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2. De castizo y española: español</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82008" y="1988840"/>
            <a:ext cx="6579984" cy="4525962"/>
          </a:xfrm>
          <a:prstGeom prst="rect">
            <a:avLst/>
          </a:prstGeom>
        </p:spPr>
      </p:pic>
    </p:spTree>
    <p:extLst>
      <p:ext uri="{BB962C8B-B14F-4D97-AF65-F5344CB8AC3E}">
        <p14:creationId xmlns:p14="http://schemas.microsoft.com/office/powerpoint/2010/main" val="266648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lstStyle/>
          <a:p>
            <a:r>
              <a:rPr lang="es-MX" dirty="0" smtClean="0">
                <a:solidFill>
                  <a:srgbClr val="E98080"/>
                </a:solidFill>
                <a:latin typeface="Helvetica" panose="020B0604020202020204" pitchFamily="34" charset="0"/>
                <a:cs typeface="Helvetica" panose="020B0604020202020204" pitchFamily="34" charset="0"/>
              </a:rPr>
              <a:t>3. De español y mulata: morisco</a:t>
            </a:r>
            <a:endParaRPr lang="es-MX" dirty="0">
              <a:solidFill>
                <a:srgbClr val="E98080"/>
              </a:solidFill>
              <a:latin typeface="Helvetica" panose="020B0604020202020204" pitchFamily="34" charset="0"/>
              <a:cs typeface="Helvetica" panose="020B0604020202020204" pitchFamily="34" charset="0"/>
            </a:endParaRPr>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87981" y="1998663"/>
            <a:ext cx="6368038" cy="4525962"/>
          </a:xfrm>
          <a:prstGeom prst="rect">
            <a:avLst/>
          </a:prstGeom>
        </p:spPr>
      </p:pic>
    </p:spTree>
    <p:extLst>
      <p:ext uri="{BB962C8B-B14F-4D97-AF65-F5344CB8AC3E}">
        <p14:creationId xmlns:p14="http://schemas.microsoft.com/office/powerpoint/2010/main" val="70843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lstStyle/>
          <a:p>
            <a:r>
              <a:rPr lang="es-MX" dirty="0" smtClean="0">
                <a:solidFill>
                  <a:srgbClr val="E98080"/>
                </a:solidFill>
                <a:latin typeface="Helvetica" panose="020B0604020202020204" pitchFamily="34" charset="0"/>
                <a:cs typeface="Helvetica" panose="020B0604020202020204" pitchFamily="34" charset="0"/>
              </a:rPr>
              <a:t>4. De mestizo e india: coyote</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80617" y="1998663"/>
            <a:ext cx="6382766" cy="4525962"/>
          </a:xfrm>
          <a:prstGeom prst="rect">
            <a:avLst/>
          </a:prstGeom>
        </p:spPr>
      </p:pic>
    </p:spTree>
    <p:extLst>
      <p:ext uri="{BB962C8B-B14F-4D97-AF65-F5344CB8AC3E}">
        <p14:creationId xmlns:p14="http://schemas.microsoft.com/office/powerpoint/2010/main" val="151041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normAutofit fontScale="90000"/>
          </a:bodyPr>
          <a:lstStyle/>
          <a:p>
            <a:r>
              <a:rPr lang="es-MX" dirty="0" smtClean="0">
                <a:solidFill>
                  <a:srgbClr val="E98080"/>
                </a:solidFill>
                <a:latin typeface="Helvetica" panose="020B0604020202020204" pitchFamily="34" charset="0"/>
                <a:cs typeface="Helvetica" panose="020B0604020202020204" pitchFamily="34" charset="0"/>
              </a:rPr>
              <a:t>5. De mulato y mestiza: mulato torna atrás </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44144" y="1998663"/>
            <a:ext cx="6455712" cy="4525962"/>
          </a:xfrm>
          <a:prstGeom prst="rect">
            <a:avLst/>
          </a:prstGeom>
        </p:spPr>
      </p:pic>
    </p:spTree>
    <p:extLst>
      <p:ext uri="{BB962C8B-B14F-4D97-AF65-F5344CB8AC3E}">
        <p14:creationId xmlns:p14="http://schemas.microsoft.com/office/powerpoint/2010/main" val="115504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E4ABB-BB2C-418C-AD40-225B806D782F}"/>
              </a:ext>
            </a:extLst>
          </p:cNvPr>
          <p:cNvSpPr>
            <a:spLocks noGrp="1"/>
          </p:cNvSpPr>
          <p:nvPr>
            <p:ph type="title"/>
          </p:nvPr>
        </p:nvSpPr>
        <p:spPr>
          <a:xfrm>
            <a:off x="457200" y="125760"/>
            <a:ext cx="8229600" cy="1143000"/>
          </a:xfrm>
        </p:spPr>
        <p:txBody>
          <a:bodyPr/>
          <a:lstStyle/>
          <a:p>
            <a:r>
              <a:rPr lang="es-MX" dirty="0" smtClean="0">
                <a:solidFill>
                  <a:srgbClr val="E98080"/>
                </a:solidFill>
                <a:latin typeface="Helvetica" panose="020B0604020202020204" pitchFamily="34" charset="0"/>
                <a:cs typeface="Helvetica" panose="020B0604020202020204" pitchFamily="34" charset="0"/>
              </a:rPr>
              <a:t>6. Entierro de indios</a:t>
            </a:r>
            <a:endParaRPr lang="es-MX" dirty="0">
              <a:solidFill>
                <a:srgbClr val="E98080"/>
              </a:solidFill>
              <a:latin typeface="Helvetica" panose="020B0604020202020204" pitchFamily="34" charset="0"/>
              <a:cs typeface="Helvetica" panose="020B060402020202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3196" y="1998663"/>
            <a:ext cx="6477608" cy="4525962"/>
          </a:xfrm>
          <a:prstGeom prst="rect">
            <a:avLst/>
          </a:prstGeom>
        </p:spPr>
      </p:pic>
    </p:spTree>
    <p:extLst>
      <p:ext uri="{BB962C8B-B14F-4D97-AF65-F5344CB8AC3E}">
        <p14:creationId xmlns:p14="http://schemas.microsoft.com/office/powerpoint/2010/main" val="15371459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538</Words>
  <Application>Microsoft Office PowerPoint</Application>
  <PresentationFormat>Presentación en pantalla (4:3)</PresentationFormat>
  <Paragraphs>62</Paragraphs>
  <Slides>31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Helvetica</vt:lpstr>
      <vt:lpstr>Tema de Office</vt:lpstr>
      <vt:lpstr>Pinturas de castas</vt:lpstr>
      <vt:lpstr>Las pinturas de castas</vt:lpstr>
      <vt:lpstr>Juan Rodríguez Juárez, 1715</vt:lpstr>
      <vt:lpstr>1. De español e india: mestizo</vt:lpstr>
      <vt:lpstr>2. De castizo y española: español</vt:lpstr>
      <vt:lpstr>3. De español y mulata: morisco</vt:lpstr>
      <vt:lpstr>4. De mestizo e india: coyote</vt:lpstr>
      <vt:lpstr>5. De mulato y mestiza: mulato torna atrás </vt:lpstr>
      <vt:lpstr>6. Entierro de indios</vt:lpstr>
      <vt:lpstr>Juan Patricio Morlete Ruiz, 1761</vt:lpstr>
      <vt:lpstr>7. De español y mestiza: castizo</vt:lpstr>
      <vt:lpstr>8. De español y castiza: español</vt:lpstr>
      <vt:lpstr>9. De español y mulata: morisco</vt:lpstr>
      <vt:lpstr>10. De español y morisca: albino</vt:lpstr>
      <vt:lpstr>11. De india y negro: chino cambujo</vt:lpstr>
      <vt:lpstr>12. De coyote e india: chamizo</vt:lpstr>
      <vt:lpstr>Miguel Cabrera, 1763</vt:lpstr>
      <vt:lpstr>13. De español e india: mestiza</vt:lpstr>
      <vt:lpstr>14. De español y negra: mulata</vt:lpstr>
      <vt:lpstr>15. De español y mulata: morisca</vt:lpstr>
      <vt:lpstr>16. De español y albina: torna atrás</vt:lpstr>
      <vt:lpstr>17. De mestizo e india: coyote</vt:lpstr>
      <vt:lpstr>Ramón Torres, 1770-1780</vt:lpstr>
      <vt:lpstr>18. De mestizo y española: castiza</vt:lpstr>
      <vt:lpstr>19. De castiza y español: español</vt:lpstr>
      <vt:lpstr>20. De español y morisca: albina</vt:lpstr>
      <vt:lpstr>21. De español y albina: torna atrás</vt:lpstr>
      <vt:lpstr>22. De chamizo e india: albarazado</vt:lpstr>
      <vt:lpstr>23. De albarazado y mulata: barcino</vt:lpstr>
      <vt:lpstr>24. De cambujo e india: tente en el aire</vt:lpstr>
      <vt:lpstr>Referencias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Estereotipos</dc:title>
  <dc:creator>Mariana Guevara</dc:creator>
  <cp:lastModifiedBy>Diego Morales</cp:lastModifiedBy>
  <cp:revision>22</cp:revision>
  <dcterms:created xsi:type="dcterms:W3CDTF">2018-07-02T00:34:02Z</dcterms:created>
  <dcterms:modified xsi:type="dcterms:W3CDTF">2018-07-25T20:59:13Z</dcterms:modified>
</cp:coreProperties>
</file>